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279"/>
  </p:notesMasterIdLst>
  <p:handoutMasterIdLst>
    <p:handoutMasterId r:id="rId280"/>
  </p:handoutMasterIdLst>
  <p:sldIdLst>
    <p:sldId id="1651" r:id="rId3"/>
    <p:sldId id="2426" r:id="rId4"/>
    <p:sldId id="1810" r:id="rId5"/>
    <p:sldId id="2333" r:id="rId6"/>
    <p:sldId id="2334" r:id="rId7"/>
    <p:sldId id="2335" r:id="rId8"/>
    <p:sldId id="2336" r:id="rId9"/>
    <p:sldId id="2337" r:id="rId10"/>
    <p:sldId id="2338" r:id="rId11"/>
    <p:sldId id="2339" r:id="rId12"/>
    <p:sldId id="2340" r:id="rId13"/>
    <p:sldId id="2341" r:id="rId14"/>
    <p:sldId id="2442" r:id="rId15"/>
    <p:sldId id="2443" r:id="rId16"/>
    <p:sldId id="2427" r:id="rId17"/>
    <p:sldId id="2061" r:id="rId18"/>
    <p:sldId id="2062" r:id="rId19"/>
    <p:sldId id="2063" r:id="rId20"/>
    <p:sldId id="2064" r:id="rId21"/>
    <p:sldId id="2066" r:id="rId22"/>
    <p:sldId id="2068" r:id="rId23"/>
    <p:sldId id="2069" r:id="rId24"/>
    <p:sldId id="2070" r:id="rId25"/>
    <p:sldId id="2071" r:id="rId26"/>
    <p:sldId id="2072" r:id="rId27"/>
    <p:sldId id="2073" r:id="rId28"/>
    <p:sldId id="2074" r:id="rId29"/>
    <p:sldId id="2075" r:id="rId30"/>
    <p:sldId id="2076" r:id="rId31"/>
    <p:sldId id="2077" r:id="rId32"/>
    <p:sldId id="2078" r:id="rId33"/>
    <p:sldId id="2079" r:id="rId34"/>
    <p:sldId id="2080" r:id="rId35"/>
    <p:sldId id="2083" r:id="rId36"/>
    <p:sldId id="2428" r:id="rId37"/>
    <p:sldId id="2084" r:id="rId38"/>
    <p:sldId id="2085" r:id="rId39"/>
    <p:sldId id="2086" r:id="rId40"/>
    <p:sldId id="2222" r:id="rId41"/>
    <p:sldId id="2221" r:id="rId42"/>
    <p:sldId id="2220" r:id="rId43"/>
    <p:sldId id="2219" r:id="rId44"/>
    <p:sldId id="2218" r:id="rId45"/>
    <p:sldId id="2091" r:id="rId46"/>
    <p:sldId id="2092" r:id="rId47"/>
    <p:sldId id="2093" r:id="rId48"/>
    <p:sldId id="2094" r:id="rId49"/>
    <p:sldId id="2095" r:id="rId50"/>
    <p:sldId id="2096" r:id="rId51"/>
    <p:sldId id="2097" r:id="rId52"/>
    <p:sldId id="2098" r:id="rId53"/>
    <p:sldId id="2099" r:id="rId54"/>
    <p:sldId id="2429" r:id="rId55"/>
    <p:sldId id="2101" r:id="rId56"/>
    <p:sldId id="2102" r:id="rId57"/>
    <p:sldId id="2103" r:id="rId58"/>
    <p:sldId id="2104" r:id="rId59"/>
    <p:sldId id="2106" r:id="rId60"/>
    <p:sldId id="2107" r:id="rId61"/>
    <p:sldId id="2108" r:id="rId62"/>
    <p:sldId id="2109" r:id="rId63"/>
    <p:sldId id="2110" r:id="rId64"/>
    <p:sldId id="2111" r:id="rId65"/>
    <p:sldId id="2112" r:id="rId66"/>
    <p:sldId id="2114" r:id="rId67"/>
    <p:sldId id="2115" r:id="rId68"/>
    <p:sldId id="2116" r:id="rId69"/>
    <p:sldId id="2117" r:id="rId70"/>
    <p:sldId id="2119" r:id="rId71"/>
    <p:sldId id="2120" r:id="rId72"/>
    <p:sldId id="2121" r:id="rId73"/>
    <p:sldId id="2122" r:id="rId74"/>
    <p:sldId id="2123" r:id="rId75"/>
    <p:sldId id="2124" r:id="rId76"/>
    <p:sldId id="2125" r:id="rId77"/>
    <p:sldId id="2126" r:id="rId78"/>
    <p:sldId id="2127" r:id="rId79"/>
    <p:sldId id="2383" r:id="rId80"/>
    <p:sldId id="2385" r:id="rId81"/>
    <p:sldId id="2386" r:id="rId82"/>
    <p:sldId id="2387" r:id="rId83"/>
    <p:sldId id="2389" r:id="rId84"/>
    <p:sldId id="2390" r:id="rId85"/>
    <p:sldId id="2391" r:id="rId86"/>
    <p:sldId id="2392" r:id="rId87"/>
    <p:sldId id="2393" r:id="rId88"/>
    <p:sldId id="2394" r:id="rId89"/>
    <p:sldId id="2395" r:id="rId90"/>
    <p:sldId id="2396" r:id="rId91"/>
    <p:sldId id="2397" r:id="rId92"/>
    <p:sldId id="2399" r:id="rId93"/>
    <p:sldId id="2400" r:id="rId94"/>
    <p:sldId id="2401" r:id="rId95"/>
    <p:sldId id="2402" r:id="rId96"/>
    <p:sldId id="2404" r:id="rId97"/>
    <p:sldId id="2405" r:id="rId98"/>
    <p:sldId id="2406" r:id="rId99"/>
    <p:sldId id="2408" r:id="rId100"/>
    <p:sldId id="2409" r:id="rId101"/>
    <p:sldId id="2410" r:id="rId102"/>
    <p:sldId id="2411" r:id="rId103"/>
    <p:sldId id="2412" r:id="rId104"/>
    <p:sldId id="2413" r:id="rId105"/>
    <p:sldId id="2414" r:id="rId106"/>
    <p:sldId id="2416" r:id="rId107"/>
    <p:sldId id="2417" r:id="rId108"/>
    <p:sldId id="2418" r:id="rId109"/>
    <p:sldId id="2419" r:id="rId110"/>
    <p:sldId id="2420" r:id="rId111"/>
    <p:sldId id="2421" r:id="rId112"/>
    <p:sldId id="2422" r:id="rId113"/>
    <p:sldId id="2423" r:id="rId114"/>
    <p:sldId id="2424" r:id="rId115"/>
    <p:sldId id="2425" r:id="rId116"/>
    <p:sldId id="2228" r:id="rId117"/>
    <p:sldId id="2227" r:id="rId118"/>
    <p:sldId id="2226" r:id="rId119"/>
    <p:sldId id="2382" r:id="rId120"/>
    <p:sldId id="2157" r:id="rId121"/>
    <p:sldId id="2158" r:id="rId122"/>
    <p:sldId id="2159" r:id="rId123"/>
    <p:sldId id="2160" r:id="rId124"/>
    <p:sldId id="2161" r:id="rId125"/>
    <p:sldId id="2162" r:id="rId126"/>
    <p:sldId id="2165" r:id="rId127"/>
    <p:sldId id="2166" r:id="rId128"/>
    <p:sldId id="2168" r:id="rId129"/>
    <p:sldId id="2169" r:id="rId130"/>
    <p:sldId id="2233" r:id="rId131"/>
    <p:sldId id="2232" r:id="rId132"/>
    <p:sldId id="2231" r:id="rId133"/>
    <p:sldId id="2230" r:id="rId134"/>
    <p:sldId id="2229" r:id="rId135"/>
    <p:sldId id="2172" r:id="rId136"/>
    <p:sldId id="2236" r:id="rId137"/>
    <p:sldId id="2194" r:id="rId138"/>
    <p:sldId id="2237" r:id="rId139"/>
    <p:sldId id="2238" r:id="rId140"/>
    <p:sldId id="2239" r:id="rId141"/>
    <p:sldId id="2240" r:id="rId142"/>
    <p:sldId id="2241" r:id="rId143"/>
    <p:sldId id="2242" r:id="rId144"/>
    <p:sldId id="2243" r:id="rId145"/>
    <p:sldId id="2244" r:id="rId146"/>
    <p:sldId id="2245" r:id="rId147"/>
    <p:sldId id="2246" r:id="rId148"/>
    <p:sldId id="2247" r:id="rId149"/>
    <p:sldId id="2248" r:id="rId150"/>
    <p:sldId id="2249" r:id="rId151"/>
    <p:sldId id="2250" r:id="rId152"/>
    <p:sldId id="2251" r:id="rId153"/>
    <p:sldId id="2252" r:id="rId154"/>
    <p:sldId id="2253" r:id="rId155"/>
    <p:sldId id="2254" r:id="rId156"/>
    <p:sldId id="2255" r:id="rId157"/>
    <p:sldId id="2256" r:id="rId158"/>
    <p:sldId id="2257" r:id="rId159"/>
    <p:sldId id="2258" r:id="rId160"/>
    <p:sldId id="2259" r:id="rId161"/>
    <p:sldId id="2260" r:id="rId162"/>
    <p:sldId id="2261" r:id="rId163"/>
    <p:sldId id="2262" r:id="rId164"/>
    <p:sldId id="2264" r:id="rId165"/>
    <p:sldId id="2263" r:id="rId166"/>
    <p:sldId id="2265" r:id="rId167"/>
    <p:sldId id="2266" r:id="rId168"/>
    <p:sldId id="2267" r:id="rId169"/>
    <p:sldId id="2268" r:id="rId170"/>
    <p:sldId id="2269" r:id="rId171"/>
    <p:sldId id="2270" r:id="rId172"/>
    <p:sldId id="2271" r:id="rId173"/>
    <p:sldId id="2272" r:id="rId174"/>
    <p:sldId id="2273" r:id="rId175"/>
    <p:sldId id="2274" r:id="rId176"/>
    <p:sldId id="2275" r:id="rId177"/>
    <p:sldId id="2276" r:id="rId178"/>
    <p:sldId id="2277" r:id="rId179"/>
    <p:sldId id="2278" r:id="rId180"/>
    <p:sldId id="2279" r:id="rId181"/>
    <p:sldId id="2280" r:id="rId182"/>
    <p:sldId id="2281" r:id="rId183"/>
    <p:sldId id="2282" r:id="rId184"/>
    <p:sldId id="2283" r:id="rId185"/>
    <p:sldId id="2284" r:id="rId186"/>
    <p:sldId id="2285" r:id="rId187"/>
    <p:sldId id="2430" r:id="rId188"/>
    <p:sldId id="2196" r:id="rId189"/>
    <p:sldId id="2197" r:id="rId190"/>
    <p:sldId id="2198" r:id="rId191"/>
    <p:sldId id="2199" r:id="rId192"/>
    <p:sldId id="2200" r:id="rId193"/>
    <p:sldId id="2201" r:id="rId194"/>
    <p:sldId id="2202" r:id="rId195"/>
    <p:sldId id="2203" r:id="rId196"/>
    <p:sldId id="2204" r:id="rId197"/>
    <p:sldId id="2205" r:id="rId198"/>
    <p:sldId id="2206" r:id="rId199"/>
    <p:sldId id="2207" r:id="rId200"/>
    <p:sldId id="2208" r:id="rId201"/>
    <p:sldId id="2209" r:id="rId202"/>
    <p:sldId id="2210" r:id="rId203"/>
    <p:sldId id="2211" r:id="rId204"/>
    <p:sldId id="2212" r:id="rId205"/>
    <p:sldId id="2213" r:id="rId206"/>
    <p:sldId id="2214" r:id="rId207"/>
    <p:sldId id="2215" r:id="rId208"/>
    <p:sldId id="2216" r:id="rId209"/>
    <p:sldId id="2217" r:id="rId210"/>
    <p:sldId id="2431" r:id="rId211"/>
    <p:sldId id="2300" r:id="rId212"/>
    <p:sldId id="2301" r:id="rId213"/>
    <p:sldId id="2302" r:id="rId214"/>
    <p:sldId id="2303" r:id="rId215"/>
    <p:sldId id="2304" r:id="rId216"/>
    <p:sldId id="2305" r:id="rId217"/>
    <p:sldId id="2306" r:id="rId218"/>
    <p:sldId id="2307" r:id="rId219"/>
    <p:sldId id="2432" r:id="rId220"/>
    <p:sldId id="2308" r:id="rId221"/>
    <p:sldId id="2309" r:id="rId222"/>
    <p:sldId id="2310" r:id="rId223"/>
    <p:sldId id="2311" r:id="rId224"/>
    <p:sldId id="2312" r:id="rId225"/>
    <p:sldId id="2313" r:id="rId226"/>
    <p:sldId id="2314" r:id="rId227"/>
    <p:sldId id="2315" r:id="rId228"/>
    <p:sldId id="2316" r:id="rId229"/>
    <p:sldId id="2317" r:id="rId230"/>
    <p:sldId id="2318" r:id="rId231"/>
    <p:sldId id="2319" r:id="rId232"/>
    <p:sldId id="2320" r:id="rId233"/>
    <p:sldId id="2433" r:id="rId234"/>
    <p:sldId id="2327" r:id="rId235"/>
    <p:sldId id="2435" r:id="rId236"/>
    <p:sldId id="2436" r:id="rId237"/>
    <p:sldId id="2437" r:id="rId238"/>
    <p:sldId id="2438" r:id="rId239"/>
    <p:sldId id="2439" r:id="rId240"/>
    <p:sldId id="2440" r:id="rId241"/>
    <p:sldId id="2345" r:id="rId242"/>
    <p:sldId id="2346" r:id="rId243"/>
    <p:sldId id="2348" r:id="rId244"/>
    <p:sldId id="2349" r:id="rId245"/>
    <p:sldId id="2350" r:id="rId246"/>
    <p:sldId id="2351" r:id="rId247"/>
    <p:sldId id="2352" r:id="rId248"/>
    <p:sldId id="2353" r:id="rId249"/>
    <p:sldId id="2354" r:id="rId250"/>
    <p:sldId id="2355" r:id="rId251"/>
    <p:sldId id="2356" r:id="rId252"/>
    <p:sldId id="2357" r:id="rId253"/>
    <p:sldId id="2358" r:id="rId254"/>
    <p:sldId id="2359" r:id="rId255"/>
    <p:sldId id="2360" r:id="rId256"/>
    <p:sldId id="2361" r:id="rId257"/>
    <p:sldId id="2362" r:id="rId258"/>
    <p:sldId id="2363" r:id="rId259"/>
    <p:sldId id="2364" r:id="rId260"/>
    <p:sldId id="2365" r:id="rId261"/>
    <p:sldId id="2366" r:id="rId262"/>
    <p:sldId id="2367" r:id="rId263"/>
    <p:sldId id="2368" r:id="rId264"/>
    <p:sldId id="2369" r:id="rId265"/>
    <p:sldId id="2370" r:id="rId266"/>
    <p:sldId id="2371" r:id="rId267"/>
    <p:sldId id="2372" r:id="rId268"/>
    <p:sldId id="2373" r:id="rId269"/>
    <p:sldId id="2374" r:id="rId270"/>
    <p:sldId id="2375" r:id="rId271"/>
    <p:sldId id="2376" r:id="rId272"/>
    <p:sldId id="2377" r:id="rId273"/>
    <p:sldId id="2378" r:id="rId274"/>
    <p:sldId id="2441" r:id="rId275"/>
    <p:sldId id="2379" r:id="rId276"/>
    <p:sldId id="2380" r:id="rId277"/>
    <p:sldId id="1450" r:id="rId278"/>
  </p:sldIdLst>
  <p:sldSz cx="9144000" cy="6858000" type="screen4x3"/>
  <p:notesSz cx="7315200" cy="9601200"/>
  <p:custDataLst>
    <p:tags r:id="rId281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262686"/>
    <a:srgbClr val="FF3300"/>
    <a:srgbClr val="E9E9F3"/>
    <a:srgbClr val="33CC33"/>
    <a:srgbClr val="FFFF66"/>
    <a:srgbClr val="B9251B"/>
    <a:srgbClr val="9C3C1A"/>
    <a:srgbClr val="3333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0" autoAdjust="0"/>
    <p:restoredTop sz="85749" autoAdjust="0"/>
  </p:normalViewPr>
  <p:slideViewPr>
    <p:cSldViewPr>
      <p:cViewPr varScale="1">
        <p:scale>
          <a:sx n="58" d="100"/>
          <a:sy n="58" d="100"/>
        </p:scale>
        <p:origin x="1242" y="3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888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65" Type="http://schemas.openxmlformats.org/officeDocument/2006/relationships/slide" Target="slides/slide263.xml"/><Relationship Id="rId281" Type="http://schemas.openxmlformats.org/officeDocument/2006/relationships/tags" Target="tags/tag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71" Type="http://schemas.openxmlformats.org/officeDocument/2006/relationships/slide" Target="slides/slide269.xml"/><Relationship Id="rId276" Type="http://schemas.openxmlformats.org/officeDocument/2006/relationships/slide" Target="slides/slide274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slide" Target="slides/slide259.xml"/><Relationship Id="rId266" Type="http://schemas.openxmlformats.org/officeDocument/2006/relationships/slide" Target="slides/slide264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282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72" Type="http://schemas.openxmlformats.org/officeDocument/2006/relationships/slide" Target="slides/slide270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slide" Target="slides/slide260.xml"/><Relationship Id="rId283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just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10.png"/><Relationship Id="rId7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71.png"/><Relationship Id="rId4" Type="http://schemas.openxmlformats.org/officeDocument/2006/relationships/image" Target="../media/image1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mp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8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algn="ctr"/>
            <a:r>
              <a:rPr lang="en-US" altLang="zh-CN" sz="4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Part II: Dynamic Programming</a:t>
            </a:r>
          </a:p>
          <a:p>
            <a:pPr algn="ctr"/>
            <a:endParaRPr lang="en-US" altLang="zh-CN" sz="10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5: 0-1 Knapsack and</a:t>
            </a:r>
            <a:r>
              <a:rPr lang="zh-CN" altLang="en-US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Rod Cutting Problems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801FAE9C-185D-417B-BF52-95B5E613E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Yongxin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7709902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  <a:p>
            <a:pPr eaLnBrk="1" hangingPunct="1"/>
            <a:r>
              <a:rPr lang="en-US" altLang="zh-CN" sz="2400" dirty="0"/>
              <a:t>Often DP is used for </a:t>
            </a:r>
            <a:r>
              <a:rPr lang="en-US" altLang="zh-CN" sz="2400" dirty="0">
                <a:solidFill>
                  <a:srgbClr val="0070C0"/>
                </a:solidFill>
              </a:rPr>
              <a:t>optimization problems</a:t>
            </a:r>
          </a:p>
          <a:p>
            <a:pPr lvl="1" eaLnBrk="1" hangingPunct="1"/>
            <a:r>
              <a:rPr lang="en-US" altLang="zh-CN" sz="2000" dirty="0"/>
              <a:t>Problems that have many solutions, and we want to find the best one</a:t>
            </a:r>
          </a:p>
          <a:p>
            <a:pPr eaLnBrk="1" hangingPunct="1"/>
            <a:r>
              <a:rPr lang="en-US" altLang="zh-CN" sz="2400" dirty="0"/>
              <a:t>Main idea of DP</a:t>
            </a:r>
          </a:p>
          <a:p>
            <a:pPr lvl="1" eaLnBrk="1" hangingPunct="1"/>
            <a:r>
              <a:rPr lang="en-US" altLang="zh-CN" sz="2000" dirty="0"/>
              <a:t>Analyze the structure of an optimal solution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342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94422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94422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128133" y="31581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99592" y="315812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223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67717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67717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840581" y="315812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524000" y="3158125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22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59626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59626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536629" y="313853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195736" y="313853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386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07506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07506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265547" y="31581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026892" y="3138534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380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638058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638058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969250" y="3138534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718319" y="317346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885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9282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9282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28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13327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13327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987824" y="35010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88031" y="35010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3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9979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9979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707904" y="350100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524000" y="350100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93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0728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82048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82048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423447" y="350100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267744" y="349310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531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208220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208220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183235" y="349310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987824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7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  <a:p>
            <a:pPr eaLnBrk="1" hangingPunct="1"/>
            <a:r>
              <a:rPr lang="en-US" altLang="zh-CN" sz="2400" dirty="0"/>
              <a:t>Often DP is used for </a:t>
            </a:r>
            <a:r>
              <a:rPr lang="en-US" altLang="zh-CN" sz="2400" dirty="0">
                <a:solidFill>
                  <a:srgbClr val="0070C0"/>
                </a:solidFill>
              </a:rPr>
              <a:t>optimization problems</a:t>
            </a:r>
          </a:p>
          <a:p>
            <a:pPr lvl="1" eaLnBrk="1" hangingPunct="1"/>
            <a:r>
              <a:rPr lang="en-US" altLang="zh-CN" sz="2000" dirty="0"/>
              <a:t>Problems that have many solutions, and we want to find the best one</a:t>
            </a:r>
          </a:p>
          <a:p>
            <a:pPr eaLnBrk="1" hangingPunct="1"/>
            <a:r>
              <a:rPr lang="en-US" altLang="zh-CN" sz="2400" dirty="0"/>
              <a:t>Main idea of DP</a:t>
            </a:r>
          </a:p>
          <a:p>
            <a:pPr lvl="1" eaLnBrk="1" hangingPunct="1"/>
            <a:r>
              <a:rPr lang="en-US" altLang="zh-CN" sz="2000" dirty="0"/>
              <a:t>Analyze the structure of an optimal solution</a:t>
            </a:r>
          </a:p>
          <a:p>
            <a:pPr lvl="1" eaLnBrk="1" hangingPunct="1"/>
            <a:r>
              <a:rPr lang="en-US" altLang="zh-CN" sz="2000" dirty="0"/>
              <a:t>Recursively define the value of an optimal solution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455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308167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308167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902143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701267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651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5742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5742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588224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427984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807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640285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640285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308304" y="351133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220072" y="351214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805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77831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77831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969250" y="351214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68144" y="352166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57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87187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87187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标注 10"/>
          <p:cNvSpPr>
            <a:spLocks noChangeArrowheads="1"/>
          </p:cNvSpPr>
          <p:nvPr/>
        </p:nvSpPr>
        <p:spPr bwMode="auto">
          <a:xfrm>
            <a:off x="6712679" y="4353637"/>
            <a:ext cx="1989578" cy="423500"/>
          </a:xfrm>
          <a:prstGeom prst="wedgeRectCallout">
            <a:avLst>
              <a:gd name="adj1" fmla="val 31301"/>
              <a:gd name="adj2" fmla="val -82085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Max value = 90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7848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1210355"/>
            <a:ext cx="8317696" cy="55930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050"/>
            <a:ext cx="2438183" cy="29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83568" y="5517232"/>
            <a:ext cx="2232247" cy="1223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83568" y="2348880"/>
            <a:ext cx="7560840" cy="3878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290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1210355"/>
            <a:ext cx="8317696" cy="55930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050"/>
            <a:ext cx="2438183" cy="29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83568" y="5517232"/>
            <a:ext cx="2232247" cy="1223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83568" y="2708920"/>
            <a:ext cx="7560840" cy="351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310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1210355"/>
            <a:ext cx="8317696" cy="55930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050"/>
            <a:ext cx="2438183" cy="29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83568" y="5517232"/>
            <a:ext cx="2232247" cy="1223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83568" y="3573016"/>
            <a:ext cx="7560840" cy="265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9486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" y="1210355"/>
            <a:ext cx="8317696" cy="55930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050"/>
            <a:ext cx="2438183" cy="29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709192"/>
            <a:ext cx="7344816" cy="40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095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The algorithm for computing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described in the previous slide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record which subset of items gives the optimal solution.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8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  <a:p>
            <a:pPr eaLnBrk="1" hangingPunct="1"/>
            <a:r>
              <a:rPr lang="en-US" altLang="zh-CN" sz="2400" dirty="0"/>
              <a:t>Often DP is used for </a:t>
            </a:r>
            <a:r>
              <a:rPr lang="en-US" altLang="zh-CN" sz="2400" dirty="0">
                <a:solidFill>
                  <a:srgbClr val="0070C0"/>
                </a:solidFill>
              </a:rPr>
              <a:t>optimization problems</a:t>
            </a:r>
          </a:p>
          <a:p>
            <a:pPr lvl="1" eaLnBrk="1" hangingPunct="1"/>
            <a:r>
              <a:rPr lang="en-US" altLang="zh-CN" sz="2000" dirty="0"/>
              <a:t>Problems that have many solutions, and we want to find the best one</a:t>
            </a:r>
          </a:p>
          <a:p>
            <a:pPr eaLnBrk="1" hangingPunct="1"/>
            <a:r>
              <a:rPr lang="en-US" altLang="zh-CN" sz="2400" dirty="0"/>
              <a:t>Main idea of DP</a:t>
            </a:r>
          </a:p>
          <a:p>
            <a:pPr lvl="1" eaLnBrk="1" hangingPunct="1"/>
            <a:r>
              <a:rPr lang="en-US" altLang="zh-CN" sz="2000" dirty="0"/>
              <a:t>Analyze the structure of an optimal solution</a:t>
            </a:r>
          </a:p>
          <a:p>
            <a:pPr lvl="1" eaLnBrk="1" hangingPunct="1"/>
            <a:r>
              <a:rPr lang="en-US" altLang="zh-CN" sz="2000" dirty="0"/>
              <a:t>Recursively define the value of an optimal solution</a:t>
            </a:r>
          </a:p>
          <a:p>
            <a:pPr lvl="1" eaLnBrk="1" hangingPunct="1"/>
            <a:r>
              <a:rPr lang="en-US" altLang="zh-CN" sz="2000" dirty="0"/>
              <a:t>Compute the value of an optimal solution (usually bottom-up)</a:t>
            </a:r>
            <a:endParaRPr lang="en-US" altLang="zh-CN" sz="1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2472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The algorithm for computing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described in the previous slide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record which subset of items gives the optimal solution.</a:t>
            </a:r>
          </a:p>
          <a:p>
            <a:r>
              <a:rPr lang="en-US" altLang="zh-CN" sz="2400" dirty="0"/>
              <a:t>To compute the actual subset, we can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242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The algorithm for computing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described in the previous slide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record which subset of items gives the optimal solution.</a:t>
            </a:r>
          </a:p>
          <a:p>
            <a:pPr algn="l"/>
            <a:r>
              <a:rPr lang="en-US" altLang="zh-CN" sz="2400" dirty="0"/>
              <a:t>To compute the actual subset, we can add an auxiliary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array </a:t>
            </a:r>
            <a:r>
              <a:rPr lang="en-US" altLang="zh-CN" sz="2400" dirty="0">
                <a:solidFill>
                  <a:srgbClr val="0070C0"/>
                </a:solidFill>
              </a:rPr>
              <a:t>keep[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, w]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4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The algorithm for computing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described in the previous slide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record which subset of items gives the optimal solution.</a:t>
            </a:r>
          </a:p>
          <a:p>
            <a:pPr algn="l"/>
            <a:r>
              <a:rPr lang="en-US" altLang="zh-CN" sz="2400" dirty="0"/>
              <a:t>To compute the actual subset, we can add an auxiliary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array </a:t>
            </a:r>
            <a:r>
              <a:rPr lang="en-US" altLang="zh-CN" sz="2400" dirty="0">
                <a:solidFill>
                  <a:srgbClr val="0070C0"/>
                </a:solidFill>
              </a:rPr>
              <a:t>keep[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, w] </a:t>
            </a:r>
            <a:r>
              <a:rPr lang="en-US" altLang="zh-CN" sz="2400" dirty="0"/>
              <a:t>which is</a:t>
            </a:r>
          </a:p>
          <a:p>
            <a:pPr lvl="1"/>
            <a:r>
              <a:rPr lang="en-US" altLang="zh-CN" sz="2000" dirty="0"/>
              <a:t>1 if we choose item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in V 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w] and</a:t>
            </a:r>
          </a:p>
          <a:p>
            <a:pPr lvl="1"/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247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The algorithm for computing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described in the previous slide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record which subset of items gives the optimal solution.</a:t>
            </a:r>
          </a:p>
          <a:p>
            <a:pPr algn="l"/>
            <a:r>
              <a:rPr lang="en-US" altLang="zh-CN" sz="2400" dirty="0"/>
              <a:t>To compute the actual subset, we can add an auxiliary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array </a:t>
            </a:r>
            <a:r>
              <a:rPr lang="en-US" altLang="zh-CN" sz="2400" dirty="0">
                <a:solidFill>
                  <a:srgbClr val="0070C0"/>
                </a:solidFill>
              </a:rPr>
              <a:t>keep[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, w] </a:t>
            </a:r>
            <a:r>
              <a:rPr lang="en-US" altLang="zh-CN" sz="2400" dirty="0"/>
              <a:t>which is</a:t>
            </a:r>
          </a:p>
          <a:p>
            <a:pPr lvl="1"/>
            <a:r>
              <a:rPr lang="en-US" altLang="zh-CN" sz="2000" dirty="0"/>
              <a:t>1 if we choose item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in V 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w] and</a:t>
            </a:r>
          </a:p>
          <a:p>
            <a:pPr lvl="1"/>
            <a:r>
              <a:rPr lang="en-US" altLang="zh-CN" sz="2000" dirty="0"/>
              <a:t>0 otherwise.</a:t>
            </a:r>
          </a:p>
          <a:p>
            <a:pPr lvl="1"/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0312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The algorithm for computing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described in the previous slide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record which subset of items gives the optimal solution.</a:t>
            </a:r>
          </a:p>
          <a:p>
            <a:pPr algn="l"/>
            <a:r>
              <a:rPr lang="en-US" altLang="zh-CN" sz="2400" dirty="0"/>
              <a:t>To compute the actual subset, we can add an auxiliary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array </a:t>
            </a:r>
            <a:r>
              <a:rPr lang="en-US" altLang="zh-CN" sz="2400" dirty="0">
                <a:solidFill>
                  <a:srgbClr val="0070C0"/>
                </a:solidFill>
              </a:rPr>
              <a:t>keep[</a:t>
            </a:r>
            <a:r>
              <a:rPr lang="en-US" altLang="zh-CN" sz="2400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, w] </a:t>
            </a:r>
            <a:r>
              <a:rPr lang="en-US" altLang="zh-CN" sz="2400" dirty="0"/>
              <a:t>which is</a:t>
            </a:r>
          </a:p>
          <a:p>
            <a:pPr lvl="1"/>
            <a:r>
              <a:rPr lang="en-US" altLang="zh-CN" sz="2000" dirty="0"/>
              <a:t>1 if we choose item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in V 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w] and</a:t>
            </a:r>
          </a:p>
          <a:p>
            <a:pPr lvl="1"/>
            <a:r>
              <a:rPr lang="en-US" altLang="zh-CN" sz="2000" dirty="0"/>
              <a:t>0 otherwise.</a:t>
            </a:r>
          </a:p>
          <a:p>
            <a:pPr lvl="1"/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187160"/>
            <a:ext cx="8229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70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95536" y="5398746"/>
            <a:ext cx="1152128" cy="6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6120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95536" y="5398746"/>
            <a:ext cx="1152128" cy="6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4503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95536" y="5398746"/>
            <a:ext cx="1152128" cy="6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0824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0" y="3573016"/>
            <a:ext cx="8589299" cy="2915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395536" y="5398746"/>
            <a:ext cx="1152128" cy="6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9512" y="2732682"/>
            <a:ext cx="8856538" cy="3936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6777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27584" y="6211888"/>
            <a:ext cx="2304256" cy="53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971600" y="4941168"/>
            <a:ext cx="3538736" cy="155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66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II, we will illustrate </a:t>
            </a:r>
            <a:r>
              <a:rPr lang="en-US" altLang="zh-CN" dirty="0"/>
              <a:t>Dynamic Programming (DP) using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several examples: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0-1 Knapsack (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0-1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背包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Rod-Cutting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钢条切割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Chain Matrix Multiplication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矩阵链乘法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Longest Common Subsequences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最长公共子序列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Minimum Edit Distance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最小编辑距离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All-Pairs Shortest Paths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所有结点对的最短路径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Part II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0970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14145"/>
            <a:ext cx="2019582" cy="3143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28514"/>
            <a:ext cx="7625620" cy="30326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827584" y="6211888"/>
            <a:ext cx="2304256" cy="53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971600" y="4941168"/>
            <a:ext cx="3538736" cy="1555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2144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14145"/>
            <a:ext cx="2019582" cy="3143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28514"/>
            <a:ext cx="7625620" cy="30326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827584" y="6211888"/>
            <a:ext cx="2304256" cy="53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971600" y="5157192"/>
            <a:ext cx="3538736" cy="133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825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14145"/>
            <a:ext cx="2019582" cy="3143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28514"/>
            <a:ext cx="7625620" cy="30326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827584" y="6211888"/>
            <a:ext cx="2304256" cy="53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48" y="5733256"/>
            <a:ext cx="3106688" cy="763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0353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14145"/>
            <a:ext cx="2019582" cy="3143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28514"/>
            <a:ext cx="7625620" cy="30326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827584" y="6211888"/>
            <a:ext cx="2304256" cy="53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206080" y="5959500"/>
            <a:ext cx="2304256" cy="537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4052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Constructing the 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If keep[n, W] is 1, then n </a:t>
            </a:r>
            <a:r>
              <a:rPr lang="zh-CN" altLang="en-US" sz="2400" dirty="0"/>
              <a:t>∈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can now repeat this argument for keep[n−1, W−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].</a:t>
            </a:r>
          </a:p>
          <a:p>
            <a:pPr marL="0" indent="0">
              <a:buNone/>
            </a:pPr>
            <a:r>
              <a:rPr lang="en-US" altLang="zh-CN" sz="2400" dirty="0"/>
              <a:t>If keep[n, W] is 0, then n </a:t>
            </a:r>
            <a:r>
              <a:rPr lang="zh-CN" altLang="en-US" sz="2400" dirty="0"/>
              <a:t>∉</a:t>
            </a:r>
            <a:r>
              <a:rPr lang="en-US" altLang="zh-CN" sz="2400" dirty="0"/>
              <a:t> T.</a:t>
            </a:r>
          </a:p>
          <a:p>
            <a:pPr marL="0" indent="0">
              <a:buNone/>
            </a:pPr>
            <a:r>
              <a:rPr lang="en-US" altLang="zh-CN" sz="2400" dirty="0"/>
              <a:t>    We repeat the argument for keep[n−1, W].</a:t>
            </a:r>
          </a:p>
          <a:p>
            <a:r>
              <a:rPr lang="en-US" altLang="zh-CN" sz="2400" dirty="0"/>
              <a:t>Therefore, the following partial program will output the elements of T: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14145"/>
            <a:ext cx="2019582" cy="3143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28514"/>
            <a:ext cx="7625620" cy="30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20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The Complete Algorithm for the Knapsack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95627"/>
            <a:ext cx="7038320" cy="5950789"/>
          </a:xfrm>
        </p:spPr>
      </p:pic>
      <p:sp>
        <p:nvSpPr>
          <p:cNvPr id="8" name="矩形 7"/>
          <p:cNvSpPr/>
          <p:nvPr/>
        </p:nvSpPr>
        <p:spPr bwMode="auto">
          <a:xfrm>
            <a:off x="1043608" y="1196752"/>
            <a:ext cx="6552728" cy="561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0340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The Complete Algorithm for the Knapsack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95627"/>
            <a:ext cx="7038320" cy="5950789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19" y="1196752"/>
            <a:ext cx="6659155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864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324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4575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586451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157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641470"/>
                  </p:ext>
                </p:extLst>
              </p:nvPr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67305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542893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2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II, we will illustrate </a:t>
            </a:r>
            <a:r>
              <a:rPr lang="en-US" altLang="zh-CN" dirty="0"/>
              <a:t>Dynamic Programming (DP) using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several examples: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rgbClr val="FF0000"/>
                </a:solidFill>
              </a:rPr>
              <a:t>0-1 Knapsack (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0-1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背包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Rod-Cutting 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钢条切割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Chain Matrix Multiplication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矩阵链乘法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Longest Common Subsequences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最长公共子序列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Minimum Edit Distance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最小编辑距离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All-Pairs Shortest Paths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所有结点对的最短路径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Part II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5345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990921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943286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970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76754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6974697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标注 8"/>
          <p:cNvSpPr>
            <a:spLocks noChangeArrowheads="1"/>
          </p:cNvSpPr>
          <p:nvPr/>
        </p:nvSpPr>
        <p:spPr bwMode="auto">
          <a:xfrm>
            <a:off x="5895770" y="2878373"/>
            <a:ext cx="2934598" cy="559509"/>
          </a:xfrm>
          <a:prstGeom prst="wedgeRectCallout">
            <a:avLst>
              <a:gd name="adj1" fmla="val -56647"/>
              <a:gd name="adj2" fmla="val -43014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Intialization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180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9465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3643097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98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945707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899592" y="2748429"/>
            <a:ext cx="3456384" cy="464547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标注 8"/>
          <p:cNvSpPr>
            <a:spLocks noChangeArrowheads="1"/>
          </p:cNvSpPr>
          <p:nvPr/>
        </p:nvSpPr>
        <p:spPr bwMode="auto">
          <a:xfrm>
            <a:off x="4540944" y="3173467"/>
            <a:ext cx="2934598" cy="559509"/>
          </a:xfrm>
          <a:prstGeom prst="wedgeRectCallout">
            <a:avLst>
              <a:gd name="adj1" fmla="val -56647"/>
              <a:gd name="adj2" fmla="val -43014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w[</a:t>
            </a:r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]&gt;j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5709079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060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414462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17726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42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95634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80950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4427984" y="27809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标注 8"/>
              <p:cNvSpPr>
                <a:spLocks noChangeArrowheads="1"/>
              </p:cNvSpPr>
              <p:nvPr/>
            </p:nvSpPr>
            <p:spPr bwMode="auto">
              <a:xfrm>
                <a:off x="3707904" y="3437548"/>
                <a:ext cx="4248473" cy="423500"/>
              </a:xfrm>
              <a:prstGeom prst="wedgeRectCallout">
                <a:avLst>
                  <a:gd name="adj1" fmla="val -23466"/>
                  <a:gd name="adj2" fmla="val -8349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−1,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err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&gt;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𝒋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3437548"/>
                <a:ext cx="4248473" cy="423500"/>
              </a:xfrm>
              <a:prstGeom prst="wedgeRectCallout">
                <a:avLst>
                  <a:gd name="adj1" fmla="val -23466"/>
                  <a:gd name="adj2" fmla="val -83498"/>
                </a:avLst>
              </a:prstGeom>
              <a:blipFill>
                <a:blip r:embed="rId5"/>
                <a:stretch>
                  <a:fillRect b="-9677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899592" y="2418043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417256" y="2418043"/>
            <a:ext cx="731641" cy="362885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标注 12"/>
              <p:cNvSpPr>
                <a:spLocks noChangeArrowheads="1"/>
              </p:cNvSpPr>
              <p:nvPr/>
            </p:nvSpPr>
            <p:spPr bwMode="auto">
              <a:xfrm>
                <a:off x="3630133" y="1425598"/>
                <a:ext cx="723718" cy="423500"/>
              </a:xfrm>
              <a:prstGeom prst="wedgeRectCallout">
                <a:avLst>
                  <a:gd name="adj1" fmla="val -6386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矩形标注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0133" y="1425598"/>
                <a:ext cx="723718" cy="423500"/>
              </a:xfrm>
              <a:prstGeom prst="wedgeRectCallout">
                <a:avLst>
                  <a:gd name="adj1" fmla="val -63867"/>
                  <a:gd name="adj2" fmla="val -43014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标注 13"/>
              <p:cNvSpPr>
                <a:spLocks noChangeArrowheads="1"/>
              </p:cNvSpPr>
              <p:nvPr/>
            </p:nvSpPr>
            <p:spPr bwMode="auto">
              <a:xfrm>
                <a:off x="1665100" y="2734628"/>
                <a:ext cx="2148679" cy="423500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−1,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err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矩形标注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5100" y="2734628"/>
                <a:ext cx="2148679" cy="423500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blipFill>
                <a:blip r:embed="rId7"/>
                <a:stretch>
                  <a:fillRect b="-11594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标注 15"/>
              <p:cNvSpPr>
                <a:spLocks noChangeArrowheads="1"/>
              </p:cNvSpPr>
              <p:nvPr/>
            </p:nvSpPr>
            <p:spPr bwMode="auto">
              <a:xfrm>
                <a:off x="5292079" y="2553697"/>
                <a:ext cx="1368152" cy="423500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𝒋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矩形标注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2079" y="2553697"/>
                <a:ext cx="1368152" cy="423500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blipFill>
                <a:blip r:embed="rId8"/>
                <a:stretch>
                  <a:fillRect b="-1304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894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57784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5483418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9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899592" y="2418043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417256" y="2418043"/>
            <a:ext cx="731641" cy="362885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9607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62025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419130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1619672" y="242088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5148064" y="242088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628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91199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148160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292187" y="2404024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5796136" y="2404025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949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365145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6175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915816" y="241328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6536629" y="241328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0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930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1798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992441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707904" y="241328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7254179" y="241328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63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540902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224223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427984" y="2423103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8098727" y="241384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913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7047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018182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768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73857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677994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170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17188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71473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707903" y="276558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971600" y="27691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2756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22426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746154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535163" y="27809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524000" y="278092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9942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442277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2271272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177184" y="278616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255641" y="278616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814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391770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362354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68144" y="27809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987824" y="276558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57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77779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502338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588224" y="279525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707904" y="279525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8858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008427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180384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254179" y="279880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427984" y="27996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35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4986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849691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7871947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999528" y="279525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220072" y="276558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9331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9130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2527987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15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041012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8054191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516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236812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236812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66115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66115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128133" y="31581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99592" y="315812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标注 10"/>
              <p:cNvSpPr>
                <a:spLocks noChangeArrowheads="1"/>
              </p:cNvSpPr>
              <p:nvPr/>
            </p:nvSpPr>
            <p:spPr bwMode="auto">
              <a:xfrm>
                <a:off x="4581895" y="3839089"/>
                <a:ext cx="4248473" cy="423500"/>
              </a:xfrm>
              <a:prstGeom prst="wedgeRectCallout">
                <a:avLst>
                  <a:gd name="adj1" fmla="val -23850"/>
                  <a:gd name="adj2" fmla="val -96479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−1,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err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𝒋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1895" y="3839089"/>
                <a:ext cx="4248473" cy="423500"/>
              </a:xfrm>
              <a:prstGeom prst="wedgeRectCallout">
                <a:avLst>
                  <a:gd name="adj1" fmla="val -23850"/>
                  <a:gd name="adj2" fmla="val -96479"/>
                </a:avLst>
              </a:prstGeom>
              <a:blipFill>
                <a:blip r:embed="rId5"/>
                <a:stretch>
                  <a:fillRect b="-8824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975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245914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9167804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128133" y="31581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99592" y="315812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490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57991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247501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840581" y="315812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524000" y="3158125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952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201870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4418293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536629" y="313853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195736" y="313853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2128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312496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823025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265547" y="31581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026892" y="3138534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055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084296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469638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969250" y="3138534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718319" y="317346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967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70093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829868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4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1"/>
          <a:stretch/>
        </p:blipFill>
        <p:spPr>
          <a:xfrm>
            <a:off x="6588224" y="908720"/>
            <a:ext cx="158417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35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84078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400378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367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4863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976421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987824" y="35010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88031" y="35010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094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863133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7456676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707904" y="350100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524000" y="350100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369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497071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72741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423447" y="350100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267744" y="349310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9295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9507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6044893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183235" y="349310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987824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636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15991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951935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902143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701267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2974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175520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82764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588224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427984" y="349310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821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2874201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8540139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308304" y="351133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220072" y="351214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478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98387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11522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63722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7969250" y="351214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68144" y="352166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77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211509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8829613"/>
                  </p:ext>
                </p:extLst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标注 10"/>
          <p:cNvSpPr>
            <a:spLocks noChangeArrowheads="1"/>
          </p:cNvSpPr>
          <p:nvPr/>
        </p:nvSpPr>
        <p:spPr bwMode="auto">
          <a:xfrm>
            <a:off x="6712679" y="4353637"/>
            <a:ext cx="1989578" cy="423500"/>
          </a:xfrm>
          <a:prstGeom prst="wedgeRectCallout">
            <a:avLst>
              <a:gd name="adj1" fmla="val 31301"/>
              <a:gd name="adj2" fmla="val -82085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Max value = 90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6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8650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096" y="6387911"/>
            <a:ext cx="168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Item set = {}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996282" y="591106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984" y="6387910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046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096" y="6387911"/>
            <a:ext cx="192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Item set = {</a:t>
            </a:r>
            <a:r>
              <a:rPr lang="en-US" altLang="zh-CN" sz="24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,}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996282" y="591106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984" y="63879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770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096" y="6387911"/>
            <a:ext cx="192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Item set = {4,}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868144" y="557173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984" y="63879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520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096" y="6387911"/>
            <a:ext cx="192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Item set = {4,}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868144" y="519293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984" y="63879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686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096" y="6387911"/>
            <a:ext cx="2076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Item set = {4,</a:t>
            </a:r>
            <a:r>
              <a:rPr lang="en-US" altLang="zh-CN" sz="24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868144" y="519293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984" y="63879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048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𝒌𝒆𝒆𝒑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474800"/>
              <a:ext cx="8578848" cy="182880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333" r="-110512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8333" r="-110512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4918" r="-1105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10000" r="-110512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096" y="6387911"/>
            <a:ext cx="2076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Item set = {4,2}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2987824" y="479715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7984" y="63879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840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Bruteforce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4824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Dynamic Programming vs. 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Dynamic programming saves us from having to </a:t>
            </a:r>
            <a:r>
              <a:rPr lang="en-US" altLang="zh-CN" sz="2400" dirty="0" err="1"/>
              <a:t>recompute</a:t>
            </a:r>
            <a:endParaRPr lang="en-US" altLang="zh-CN" sz="2400" dirty="0"/>
          </a:p>
          <a:p>
            <a:r>
              <a:rPr lang="en-US" altLang="zh-CN" sz="2400" dirty="0"/>
              <a:t>previously calculated </a:t>
            </a:r>
            <a:r>
              <a:rPr lang="en-US" altLang="zh-CN" sz="2400" dirty="0" err="1"/>
              <a:t>subsolutions</a:t>
            </a:r>
            <a:r>
              <a:rPr lang="en-US" altLang="zh-CN" sz="2400" dirty="0"/>
              <a:t>!</a:t>
            </a:r>
          </a:p>
          <a:p>
            <a:r>
              <a:rPr lang="en-US" altLang="zh-CN" sz="2400" dirty="0"/>
              <a:t>The DP algorithm runs in O(      ) time.</a:t>
            </a:r>
          </a:p>
        </p:txBody>
      </p:sp>
    </p:spTree>
    <p:extLst>
      <p:ext uri="{BB962C8B-B14F-4D97-AF65-F5344CB8AC3E}">
        <p14:creationId xmlns:p14="http://schemas.microsoft.com/office/powerpoint/2010/main" val="20466080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Dynamic Programming vs. 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Dynamic programming saves us from having to </a:t>
            </a:r>
            <a:r>
              <a:rPr lang="en-US" altLang="zh-CN" sz="2400" dirty="0" err="1"/>
              <a:t>recompute</a:t>
            </a:r>
            <a:endParaRPr lang="en-US" altLang="zh-CN" sz="2400" dirty="0"/>
          </a:p>
          <a:p>
            <a:r>
              <a:rPr lang="en-US" altLang="zh-CN" sz="2400" dirty="0"/>
              <a:t>Previously calculated </a:t>
            </a:r>
            <a:r>
              <a:rPr lang="en-US" altLang="zh-CN" sz="2400" dirty="0" err="1"/>
              <a:t>subsolutions</a:t>
            </a:r>
            <a:r>
              <a:rPr lang="en-US" altLang="zh-CN" sz="2400" dirty="0"/>
              <a:t>!</a:t>
            </a:r>
          </a:p>
          <a:p>
            <a:r>
              <a:rPr lang="en-US" altLang="zh-CN" sz="2400" dirty="0"/>
              <a:t>The DP algorithm runs in O(</a:t>
            </a:r>
            <a:r>
              <a:rPr lang="en-US" altLang="zh-CN" sz="2400" dirty="0" err="1"/>
              <a:t>nW</a:t>
            </a:r>
            <a:r>
              <a:rPr lang="en-US" altLang="zh-CN" sz="2400" dirty="0"/>
              <a:t>) time.</a:t>
            </a:r>
          </a:p>
        </p:txBody>
      </p:sp>
    </p:spTree>
    <p:extLst>
      <p:ext uri="{BB962C8B-B14F-4D97-AF65-F5344CB8AC3E}">
        <p14:creationId xmlns:p14="http://schemas.microsoft.com/office/powerpoint/2010/main" val="18886911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Dynamic Programming vs. 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Dynamic programming saves us from having to </a:t>
            </a:r>
            <a:r>
              <a:rPr lang="en-US" altLang="zh-CN" sz="2400" dirty="0" err="1"/>
              <a:t>recompute</a:t>
            </a:r>
            <a:endParaRPr lang="en-US" altLang="zh-CN" sz="2400" dirty="0"/>
          </a:p>
          <a:p>
            <a:r>
              <a:rPr lang="en-US" altLang="zh-CN" sz="2400" dirty="0"/>
              <a:t>Previously calculated </a:t>
            </a:r>
            <a:r>
              <a:rPr lang="en-US" altLang="zh-CN" sz="2400" dirty="0" err="1"/>
              <a:t>subsolutions</a:t>
            </a:r>
            <a:r>
              <a:rPr lang="en-US" altLang="zh-CN" sz="2400" dirty="0"/>
              <a:t>!</a:t>
            </a:r>
          </a:p>
          <a:p>
            <a:r>
              <a:rPr lang="en-US" altLang="zh-CN" sz="2400" dirty="0"/>
              <a:t>The DP algorithm runs in O(</a:t>
            </a:r>
            <a:r>
              <a:rPr lang="en-US" altLang="zh-CN" sz="2400" dirty="0" err="1"/>
              <a:t>nW</a:t>
            </a:r>
            <a:r>
              <a:rPr lang="en-US" altLang="zh-CN" sz="2400" dirty="0"/>
              <a:t>) time.</a:t>
            </a:r>
          </a:p>
          <a:p>
            <a:r>
              <a:rPr lang="en-US" altLang="zh-CN" sz="2400" dirty="0"/>
              <a:t>The simple recursion algorithm runs in Ω(2</a:t>
            </a:r>
            <a:r>
              <a:rPr lang="en-US" altLang="zh-CN" sz="2400" baseline="30000" dirty="0"/>
              <a:t>n</a:t>
            </a:r>
            <a:r>
              <a:rPr lang="en-US" altLang="zh-CN" sz="2400" dirty="0"/>
              <a:t>) time.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861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Goal</a:t>
            </a:r>
            <a:r>
              <a:rPr lang="en-US" altLang="zh-CN" sz="2400" dirty="0"/>
              <a:t>: Use the knapsack to carry items, such that the total value is </a:t>
            </a:r>
            <a:r>
              <a:rPr lang="en-US" altLang="zh-CN" sz="2400" dirty="0">
                <a:solidFill>
                  <a:srgbClr val="FF0000"/>
                </a:solidFill>
              </a:rPr>
              <a:t>maximum.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067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271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</p:txBody>
      </p:sp>
    </p:spTree>
    <p:extLst>
      <p:ext uri="{BB962C8B-B14F-4D97-AF65-F5344CB8AC3E}">
        <p14:creationId xmlns:p14="http://schemas.microsoft.com/office/powerpoint/2010/main" val="4008125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Recursion</a:t>
            </a:r>
            <a:r>
              <a:rPr lang="en-US" altLang="zh-CN" sz="2400" dirty="0"/>
              <a:t>: Establish relationship between the optimal value the problem and those of some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678948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Recursion</a:t>
            </a:r>
            <a:r>
              <a:rPr lang="en-US" altLang="zh-CN" sz="2400" dirty="0"/>
              <a:t>: Establish relationship between the optimal value the problem and those of some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Bottom-up computation</a:t>
            </a:r>
            <a:r>
              <a:rPr lang="en-US" altLang="zh-CN" sz="24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Compute the optimal values of the smallest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 first, save them in the table,</a:t>
            </a:r>
          </a:p>
        </p:txBody>
      </p:sp>
    </p:spTree>
    <p:extLst>
      <p:ext uri="{BB962C8B-B14F-4D97-AF65-F5344CB8AC3E}">
        <p14:creationId xmlns:p14="http://schemas.microsoft.com/office/powerpoint/2010/main" val="19940076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Recursion</a:t>
            </a:r>
            <a:r>
              <a:rPr lang="en-US" altLang="zh-CN" sz="2400" dirty="0"/>
              <a:t>: Establish relationship between the optimal value the problem and those of some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Bottom-up computation</a:t>
            </a:r>
            <a:r>
              <a:rPr lang="en-US" altLang="zh-CN" sz="24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Compute the optimal values of the smallest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 first, save them in the table,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Then compute optimal values of larger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, and so on, until the optimal value of the original problem is computed.</a:t>
            </a:r>
          </a:p>
        </p:txBody>
      </p:sp>
    </p:spTree>
    <p:extLst>
      <p:ext uri="{BB962C8B-B14F-4D97-AF65-F5344CB8AC3E}">
        <p14:creationId xmlns:p14="http://schemas.microsoft.com/office/powerpoint/2010/main" val="10086267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Recursion</a:t>
            </a:r>
            <a:r>
              <a:rPr lang="en-US" altLang="zh-CN" sz="2400" dirty="0"/>
              <a:t>: Establish relationship between the optimal value the problem and those of some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Bottom-up computation</a:t>
            </a:r>
            <a:r>
              <a:rPr lang="en-US" altLang="zh-CN" sz="24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Compute the optimal values of the smallest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 first, save them in the table,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Then compute optimal values of larger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, and so on, until the optimal value of the original problem is computed.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Construction of optimal solution</a:t>
            </a:r>
            <a:r>
              <a:rPr lang="en-US" altLang="zh-CN" sz="2400" dirty="0"/>
              <a:t>: Assemble optimal solution by tracing the computation at the previous step.</a:t>
            </a:r>
          </a:p>
        </p:txBody>
      </p:sp>
    </p:spTree>
    <p:extLst>
      <p:ext uri="{BB962C8B-B14F-4D97-AF65-F5344CB8AC3E}">
        <p14:creationId xmlns:p14="http://schemas.microsoft.com/office/powerpoint/2010/main" val="31513317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Recursion</a:t>
            </a:r>
            <a:r>
              <a:rPr lang="en-US" altLang="zh-CN" sz="2400" dirty="0"/>
              <a:t>: Establish relationship between the optimal value the problem and those of some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Bottom-up computation</a:t>
            </a:r>
            <a:r>
              <a:rPr lang="en-US" altLang="zh-CN" sz="24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Compute the optimal values of the smallest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 first, save them in the table,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Then compute optimal values of larger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, and so on, until the optimal value of the original problem is computed.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Construction of optimal solution</a:t>
            </a:r>
            <a:r>
              <a:rPr lang="en-US" altLang="zh-CN" sz="2400" dirty="0"/>
              <a:t>: Assemble optimal solution by tracing the computation at the previous step.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Notes: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Steps 1 and 2 are related.</a:t>
            </a:r>
          </a:p>
        </p:txBody>
      </p:sp>
    </p:spTree>
    <p:extLst>
      <p:ext uri="{BB962C8B-B14F-4D97-AF65-F5344CB8AC3E}">
        <p14:creationId xmlns:p14="http://schemas.microsoft.com/office/powerpoint/2010/main" val="36494930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How to develop a dynamic programming? </a:t>
            </a:r>
            <a:r>
              <a:rPr lang="en-US" altLang="zh-CN" sz="2400" dirty="0">
                <a:solidFill>
                  <a:srgbClr val="FF0000"/>
                </a:solidFill>
              </a:rPr>
              <a:t>Four steps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Structure</a:t>
            </a:r>
            <a:r>
              <a:rPr lang="en-US" altLang="zh-CN" sz="2400" dirty="0"/>
              <a:t>: Analyze structure of an optimal solution, and thereby choose a space of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 (states).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Recursion</a:t>
            </a:r>
            <a:r>
              <a:rPr lang="en-US" altLang="zh-CN" sz="2400" dirty="0"/>
              <a:t>: Establish relationship between the optimal value the problem and those of some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Bottom-up computation</a:t>
            </a:r>
            <a:r>
              <a:rPr lang="en-US" altLang="zh-CN" sz="24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Compute the optimal values of the smallest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 first, save them in the table,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Then compute optimal values of larger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, and so on, until the optimal value of the original problem is computed.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Construction of optimal solution</a:t>
            </a:r>
            <a:r>
              <a:rPr lang="en-US" altLang="zh-CN" sz="2400" dirty="0"/>
              <a:t>: Assemble optimal solution by tracing the computation at the previous step.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Notes: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Steps 1 and 2 are related.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Step 4 is not always necessary: we sometimes need only the optimal value.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25898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</p:txBody>
      </p:sp>
    </p:spTree>
    <p:extLst>
      <p:ext uri="{BB962C8B-B14F-4D97-AF65-F5344CB8AC3E}">
        <p14:creationId xmlns:p14="http://schemas.microsoft.com/office/powerpoint/2010/main" val="41553320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1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dirty="0"/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28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Goal</a:t>
            </a:r>
            <a:r>
              <a:rPr lang="en-US" altLang="zh-CN" sz="2400" dirty="0"/>
              <a:t>: Use the knapsack to carry items, such that the total value is </a:t>
            </a:r>
            <a:r>
              <a:rPr lang="en-US" altLang="zh-CN" sz="2400" dirty="0">
                <a:solidFill>
                  <a:srgbClr val="FF0000"/>
                </a:solidFill>
              </a:rPr>
              <a:t>maximum.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We want to find a subset of items to carry such that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weight is at most W 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4458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0906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</p:txBody>
      </p:sp>
    </p:spTree>
    <p:extLst>
      <p:ext uri="{BB962C8B-B14F-4D97-AF65-F5344CB8AC3E}">
        <p14:creationId xmlns:p14="http://schemas.microsoft.com/office/powerpoint/2010/main" val="40946378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</p:txBody>
      </p:sp>
    </p:spTree>
    <p:extLst>
      <p:ext uri="{BB962C8B-B14F-4D97-AF65-F5344CB8AC3E}">
        <p14:creationId xmlns:p14="http://schemas.microsoft.com/office/powerpoint/2010/main" val="336769832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42553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Some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might be solved many times.</a:t>
            </a:r>
          </a:p>
        </p:txBody>
      </p:sp>
    </p:spTree>
    <p:extLst>
      <p:ext uri="{BB962C8B-B14F-4D97-AF65-F5344CB8AC3E}">
        <p14:creationId xmlns:p14="http://schemas.microsoft.com/office/powerpoint/2010/main" val="10376591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Some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might be solved many times.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DP: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Suitable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3634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Some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might be solved many times.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DP: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Suitable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Do each </a:t>
            </a:r>
            <a:r>
              <a:rPr lang="en-US" altLang="zh-CN" sz="1700" dirty="0" err="1"/>
              <a:t>subproblem</a:t>
            </a:r>
            <a:r>
              <a:rPr lang="en-US" altLang="zh-CN" sz="1700" dirty="0"/>
              <a:t> only once.</a:t>
            </a:r>
          </a:p>
        </p:txBody>
      </p:sp>
    </p:spTree>
    <p:extLst>
      <p:ext uri="{BB962C8B-B14F-4D97-AF65-F5344CB8AC3E}">
        <p14:creationId xmlns:p14="http://schemas.microsoft.com/office/powerpoint/2010/main" val="14162656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Some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might be solved many times.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DP: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Suitable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Do each </a:t>
            </a:r>
            <a:r>
              <a:rPr lang="en-US" altLang="zh-CN" sz="1700" dirty="0" err="1"/>
              <a:t>subproblem</a:t>
            </a:r>
            <a:r>
              <a:rPr lang="en-US" altLang="zh-CN" sz="1700" dirty="0"/>
              <a:t> only once.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The result is stored in a table in case it is needed elsewhere.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DP trades </a:t>
            </a:r>
            <a:r>
              <a:rPr lang="en-US" altLang="zh-CN" sz="1700" dirty="0">
                <a:solidFill>
                  <a:srgbClr val="FF0000"/>
                </a:solidFill>
              </a:rPr>
              <a:t>space</a:t>
            </a:r>
            <a:r>
              <a:rPr lang="en-US" altLang="zh-CN" sz="1700" dirty="0"/>
              <a:t> for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7818595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/>
              <a:t>Dynamic programming (DP) vs Divide-and-Conquer (DC)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Partition</a:t>
            </a:r>
            <a:r>
              <a:rPr lang="en-US" altLang="zh-CN" sz="2000" dirty="0"/>
              <a:t> the problem into particular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Solve</a:t>
            </a:r>
            <a:r>
              <a:rPr lang="en-US" altLang="zh-CN" sz="2000" dirty="0"/>
              <a:t>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</a:rPr>
              <a:t>Combine</a:t>
            </a:r>
            <a:r>
              <a:rPr lang="en-US" altLang="zh-CN" sz="2000" dirty="0"/>
              <a:t> the solutions to solve the original one.</a:t>
            </a:r>
          </a:p>
          <a:p>
            <a:pPr>
              <a:spcBef>
                <a:spcPts val="600"/>
              </a:spcBef>
            </a:pPr>
            <a:r>
              <a:rPr lang="en-US" altLang="zh-CN" sz="24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Some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might be solved many times.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DP: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Suitable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Do each </a:t>
            </a:r>
            <a:r>
              <a:rPr lang="en-US" altLang="zh-CN" sz="1700" dirty="0" err="1"/>
              <a:t>subproblem</a:t>
            </a:r>
            <a:r>
              <a:rPr lang="en-US" altLang="zh-CN" sz="1700" dirty="0"/>
              <a:t> only once.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The result is stored in a table in case it is needed elsewhere.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DP trades </a:t>
            </a:r>
            <a:r>
              <a:rPr lang="en-US" altLang="zh-CN" sz="1700" dirty="0">
                <a:solidFill>
                  <a:srgbClr val="FF0000"/>
                </a:solidFill>
              </a:rPr>
              <a:t>space</a:t>
            </a:r>
            <a:r>
              <a:rPr lang="en-US" altLang="zh-CN" sz="1700" dirty="0"/>
              <a:t> for </a:t>
            </a:r>
            <a:r>
              <a:rPr lang="en-US" altLang="zh-CN" sz="1700" dirty="0">
                <a:solidFill>
                  <a:srgbClr val="FF0000"/>
                </a:solidFill>
              </a:rPr>
              <a:t>time</a:t>
            </a:r>
            <a:r>
              <a:rPr lang="en-US" altLang="zh-CN" sz="1700" dirty="0"/>
              <a:t>.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2077695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Bruteforce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05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Goal</a:t>
            </a:r>
            <a:r>
              <a:rPr lang="en-US" altLang="zh-CN" sz="2400" dirty="0"/>
              <a:t>: Use the knapsack to carry items, such that the total value is </a:t>
            </a:r>
            <a:r>
              <a:rPr lang="en-US" altLang="zh-CN" sz="2400" dirty="0">
                <a:solidFill>
                  <a:srgbClr val="FF0000"/>
                </a:solidFill>
              </a:rPr>
              <a:t>maximum.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We want to find a subset of items to carry such that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weight is at most W 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value of the items is as large as possible.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061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8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5659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  <a:p>
            <a:pPr eaLnBrk="1" hangingPunct="1"/>
            <a:r>
              <a:rPr lang="en-US" altLang="zh-CN" sz="2400" dirty="0"/>
              <a:t>Example: Consider n = 4 and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=5, p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=8, p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=9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34958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  <a:p>
            <a:pPr eaLnBrk="1" hangingPunct="1"/>
            <a:r>
              <a:rPr lang="en-US" altLang="zh-CN" sz="2400" dirty="0"/>
              <a:t>Example: Consider n = 4 and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=5, p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=8, p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=9</a:t>
            </a:r>
          </a:p>
          <a:p>
            <a:pPr lvl="1" eaLnBrk="1" hangingPunct="1"/>
            <a:r>
              <a:rPr lang="en-US" altLang="zh-CN" sz="2000" dirty="0"/>
              <a:t>If we do not cut the rod, we can earn p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= 9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4024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  <a:p>
            <a:pPr eaLnBrk="1" hangingPunct="1"/>
            <a:r>
              <a:rPr lang="en-US" altLang="zh-CN" sz="2400" dirty="0"/>
              <a:t>Example: Consider n = 4 and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=5, p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=8, p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=9</a:t>
            </a:r>
          </a:p>
          <a:p>
            <a:pPr lvl="1" eaLnBrk="1" hangingPunct="1"/>
            <a:r>
              <a:rPr lang="en-US" altLang="zh-CN" sz="2000" dirty="0"/>
              <a:t>If we do not cut the rod, we can earn p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= 9</a:t>
            </a:r>
          </a:p>
          <a:p>
            <a:pPr lvl="1" eaLnBrk="1" hangingPunct="1"/>
            <a:r>
              <a:rPr lang="en-US" altLang="zh-CN" sz="2000" dirty="0"/>
              <a:t>If we cut it into 4 pieces of length 1 each, we can earn 4 · p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4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28658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  <a:p>
            <a:pPr eaLnBrk="1" hangingPunct="1"/>
            <a:r>
              <a:rPr lang="en-US" altLang="zh-CN" sz="2400" dirty="0"/>
              <a:t>Example: Consider n = 4 and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=5, p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=8, p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=9</a:t>
            </a:r>
          </a:p>
          <a:p>
            <a:pPr lvl="1" eaLnBrk="1" hangingPunct="1"/>
            <a:r>
              <a:rPr lang="en-US" altLang="zh-CN" sz="2000" dirty="0"/>
              <a:t>If we do not cut the rod, we can earn p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= 9</a:t>
            </a:r>
          </a:p>
          <a:p>
            <a:pPr lvl="1" eaLnBrk="1" hangingPunct="1"/>
            <a:r>
              <a:rPr lang="en-US" altLang="zh-CN" sz="2000" dirty="0"/>
              <a:t>If we cut it into 4 pieces of length 1 each, we can earn 4 · p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4</a:t>
            </a:r>
          </a:p>
          <a:p>
            <a:pPr lvl="1" eaLnBrk="1" hangingPunct="1"/>
            <a:r>
              <a:rPr lang="en-US" altLang="zh-CN" sz="2000" dirty="0"/>
              <a:t>If we cut it into 2 pieces of length 2 each, we can earn 2 · p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017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  <a:p>
            <a:pPr eaLnBrk="1" hangingPunct="1"/>
            <a:r>
              <a:rPr lang="en-US" altLang="zh-CN" sz="2400" dirty="0"/>
              <a:t>Example: Consider n = 4 and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=5, p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=8, p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=9</a:t>
            </a:r>
          </a:p>
          <a:p>
            <a:pPr lvl="1" eaLnBrk="1" hangingPunct="1"/>
            <a:r>
              <a:rPr lang="en-US" altLang="zh-CN" sz="2000" dirty="0"/>
              <a:t>If we do not cut the rod, we can earn p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= 9</a:t>
            </a:r>
          </a:p>
          <a:p>
            <a:pPr lvl="1" eaLnBrk="1" hangingPunct="1"/>
            <a:r>
              <a:rPr lang="en-US" altLang="zh-CN" sz="2000" dirty="0"/>
              <a:t>If we cut it into 4 pieces of length 1 each, we can earn 4 · p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4</a:t>
            </a:r>
          </a:p>
          <a:p>
            <a:pPr lvl="1" eaLnBrk="1" hangingPunct="1"/>
            <a:r>
              <a:rPr lang="en-US" altLang="zh-CN" sz="2000" dirty="0"/>
              <a:t>If we cut it into 2 pieces of length 2 each, we can earn 2 · p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rgbClr val="FF0000"/>
                </a:solidFill>
              </a:rPr>
              <a:t>10</a:t>
            </a:r>
          </a:p>
          <a:p>
            <a:pPr lvl="1" eaLnBrk="1" hangingPunct="1"/>
            <a:r>
              <a:rPr lang="en-US" altLang="zh-CN" sz="2000" dirty="0"/>
              <a:t>There are more options, but the maximum revenue is </a:t>
            </a:r>
            <a:r>
              <a:rPr lang="en-US" altLang="zh-CN" sz="2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1472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Input</a:t>
            </a:r>
            <a:r>
              <a:rPr lang="en-US" altLang="zh-CN" sz="2400" dirty="0"/>
              <a:t>: We are given a rod of length n and a table of prices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1,…, n, where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is the price of a rod of length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Goal</a:t>
            </a:r>
            <a:r>
              <a:rPr lang="en-US" altLang="zh-CN" sz="2400" dirty="0"/>
              <a:t>: to determine the maximum revenue </a:t>
            </a:r>
            <a:r>
              <a:rPr lang="en-US" altLang="zh-CN" sz="2400" dirty="0" err="1"/>
              <a:t>r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, obtainable by cutting up the rod and selling the pieces</a:t>
            </a:r>
          </a:p>
          <a:p>
            <a:pPr eaLnBrk="1" hangingPunct="1"/>
            <a:r>
              <a:rPr lang="en-US" altLang="zh-CN" sz="2400" dirty="0"/>
              <a:t>Example: Consider n = 4 and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=5, p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=8, p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=9</a:t>
            </a:r>
          </a:p>
          <a:p>
            <a:pPr lvl="1" eaLnBrk="1" hangingPunct="1"/>
            <a:r>
              <a:rPr lang="en-US" altLang="zh-CN" sz="2000" dirty="0"/>
              <a:t>If we do not cut the rod, we can earn p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= 9</a:t>
            </a:r>
          </a:p>
          <a:p>
            <a:pPr lvl="1" eaLnBrk="1" hangingPunct="1"/>
            <a:r>
              <a:rPr lang="en-US" altLang="zh-CN" sz="2000" dirty="0"/>
              <a:t>If we cut it into 4 pieces of length 1 each, we can earn 4 · p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4</a:t>
            </a:r>
          </a:p>
          <a:p>
            <a:pPr lvl="1" eaLnBrk="1" hangingPunct="1"/>
            <a:r>
              <a:rPr lang="en-US" altLang="zh-CN" sz="2000" dirty="0"/>
              <a:t>If we cut it into 2 pieces of length 2 each, we can earn 2 · p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rgbClr val="FF0000"/>
                </a:solidFill>
              </a:rPr>
              <a:t>10</a:t>
            </a:r>
          </a:p>
          <a:p>
            <a:pPr lvl="1" eaLnBrk="1" hangingPunct="1"/>
            <a:r>
              <a:rPr lang="en-US" altLang="zh-CN" sz="2000" dirty="0"/>
              <a:t>There are more options, but the maximum revenue is </a:t>
            </a:r>
            <a:r>
              <a:rPr lang="en-US" altLang="zh-CN" sz="2000" dirty="0">
                <a:solidFill>
                  <a:srgbClr val="FF0000"/>
                </a:solidFill>
              </a:rPr>
              <a:t>10</a:t>
            </a:r>
          </a:p>
          <a:p>
            <a:pPr eaLnBrk="1" hangingPunct="1"/>
            <a:r>
              <a:rPr lang="en-US" altLang="zh-CN" sz="2400" dirty="0"/>
              <a:t>In general, we can cut the rod of length n in 2</a:t>
            </a:r>
            <a:r>
              <a:rPr lang="en-US" altLang="zh-CN" sz="2400" baseline="30000" dirty="0"/>
              <a:t>n−1</a:t>
            </a:r>
            <a:r>
              <a:rPr lang="en-US" altLang="zh-CN" sz="2400" dirty="0"/>
              <a:t> different ways, since we have an independent option of cutting, or not cutting, at distance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(1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n − 1) from the left end</a:t>
            </a:r>
            <a:endParaRPr lang="en-US" altLang="zh-CN" sz="1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Rod Cutting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448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Bruteforce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 err="1">
                <a:solidFill>
                  <a:srgbClr val="FF0000"/>
                </a:solidFill>
              </a:rPr>
              <a:t>Bruteforce</a:t>
            </a:r>
            <a:r>
              <a:rPr lang="en-US" altLang="zh-CN" dirty="0">
                <a:solidFill>
                  <a:srgbClr val="FF0000"/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6591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94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Goal</a:t>
            </a:r>
            <a:r>
              <a:rPr lang="en-US" altLang="zh-CN" sz="2400" dirty="0"/>
              <a:t>: Use the knapsack to carry items, such that the total value is </a:t>
            </a:r>
            <a:r>
              <a:rPr lang="en-US" altLang="zh-CN" sz="2400" dirty="0">
                <a:solidFill>
                  <a:srgbClr val="FF0000"/>
                </a:solidFill>
              </a:rPr>
              <a:t>maximum.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We want to find a subset of items to carry such that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weight is at most W 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value of the items is as large as possible.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cannot take </a:t>
            </a:r>
            <a:r>
              <a:rPr lang="en-US" altLang="zh-CN" sz="2400" dirty="0">
                <a:solidFill>
                  <a:srgbClr val="0070C0"/>
                </a:solidFill>
              </a:rPr>
              <a:t>parts</a:t>
            </a:r>
            <a:r>
              <a:rPr lang="en-US" altLang="zh-CN" sz="2400" dirty="0"/>
              <a:t> of items, we take the whole item or nothing.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76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r>
                  <a:rPr lang="en-US" altLang="zh-CN" sz="2000" dirty="0" err="1"/>
                  <a:t>p</a:t>
                </a:r>
                <a:r>
                  <a:rPr lang="en-US" altLang="zh-CN" sz="2000" baseline="-25000" dirty="0" err="1"/>
                  <a:t>n</a:t>
                </a:r>
                <a:r>
                  <a:rPr lang="en-US" altLang="zh-CN" sz="2000" dirty="0"/>
                  <a:t> if we do not cut at all</a:t>
                </a:r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13800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r>
                  <a:rPr lang="en-US" altLang="zh-CN" sz="2000" dirty="0" err="1"/>
                  <a:t>p</a:t>
                </a:r>
                <a:r>
                  <a:rPr lang="en-US" altLang="zh-CN" sz="2000" baseline="-25000" dirty="0" err="1"/>
                  <a:t>n</a:t>
                </a:r>
                <a:r>
                  <a:rPr lang="en-US" altLang="zh-CN" sz="2000" dirty="0"/>
                  <a:t> if we do not cut at all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n−1</a:t>
                </a:r>
                <a:r>
                  <a:rPr lang="en-US" altLang="zh-CN" sz="2000" dirty="0"/>
                  <a:t> if we take the sum of optimal revenues for 1 and n−1</a:t>
                </a:r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99535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r>
                  <a:rPr lang="en-US" altLang="zh-CN" sz="2000" dirty="0" err="1"/>
                  <a:t>p</a:t>
                </a:r>
                <a:r>
                  <a:rPr lang="en-US" altLang="zh-CN" sz="2000" baseline="-25000" dirty="0" err="1"/>
                  <a:t>n</a:t>
                </a:r>
                <a:r>
                  <a:rPr lang="en-US" altLang="zh-CN" sz="2000" dirty="0"/>
                  <a:t> if we do not cut at all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n−1</a:t>
                </a:r>
                <a:r>
                  <a:rPr lang="en-US" altLang="zh-CN" sz="2000" dirty="0"/>
                  <a:t> if we take the sum of optimal revenues for 1 and n−1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n−2</a:t>
                </a:r>
                <a:r>
                  <a:rPr lang="en-US" altLang="zh-CN" sz="2000" dirty="0"/>
                  <a:t> if we take the sum of optimal revenues for 2 and n−2</a:t>
                </a:r>
              </a:p>
              <a:p>
                <a:pPr lvl="1" eaLnBrk="1" hangingPunct="1"/>
                <a:r>
                  <a:rPr lang="en-US" altLang="zh-CN" sz="2000" dirty="0"/>
                  <a:t>. . .</a:t>
                </a:r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767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r>
                  <a:rPr lang="en-US" altLang="zh-CN" sz="2000" dirty="0" err="1"/>
                  <a:t>p</a:t>
                </a:r>
                <a:r>
                  <a:rPr lang="en-US" altLang="zh-CN" sz="2000" baseline="-25000" dirty="0" err="1"/>
                  <a:t>n</a:t>
                </a:r>
                <a:r>
                  <a:rPr lang="en-US" altLang="zh-CN" sz="2000" dirty="0"/>
                  <a:t> if we do not cut at all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n−1</a:t>
                </a:r>
                <a:r>
                  <a:rPr lang="en-US" altLang="zh-CN" sz="2000" dirty="0"/>
                  <a:t> if we take the sum of optimal revenues for 1 and n−1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n−2</a:t>
                </a:r>
                <a:r>
                  <a:rPr lang="en-US" altLang="zh-CN" sz="2000" dirty="0"/>
                  <a:t> if we take the sum of optimal revenues for 2 and n−2</a:t>
                </a:r>
              </a:p>
              <a:p>
                <a:pPr lvl="1" eaLnBrk="1" hangingPunct="1"/>
                <a:r>
                  <a:rPr lang="en-US" altLang="zh-CN" sz="2000" dirty="0"/>
                  <a:t>. . .</a:t>
                </a:r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r>
                  <a:rPr lang="en-US" altLang="zh-CN" sz="2400" dirty="0"/>
                  <a:t>Simpler definition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39852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r>
                  <a:rPr lang="en-US" altLang="zh-CN" sz="2000" dirty="0" err="1"/>
                  <a:t>p</a:t>
                </a:r>
                <a:r>
                  <a:rPr lang="en-US" altLang="zh-CN" sz="2000" baseline="-25000" dirty="0" err="1"/>
                  <a:t>n</a:t>
                </a:r>
                <a:r>
                  <a:rPr lang="en-US" altLang="zh-CN" sz="2000" dirty="0"/>
                  <a:t> if we do not cut at all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n−1</a:t>
                </a:r>
                <a:r>
                  <a:rPr lang="en-US" altLang="zh-CN" sz="2000" dirty="0"/>
                  <a:t> if we take the sum of optimal revenues for 1 and n−1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n−2</a:t>
                </a:r>
                <a:r>
                  <a:rPr lang="en-US" altLang="zh-CN" sz="2000" dirty="0"/>
                  <a:t> if we take the sum of optimal revenues for 2 and n−2</a:t>
                </a:r>
              </a:p>
              <a:p>
                <a:pPr lvl="1" eaLnBrk="1" hangingPunct="1"/>
                <a:r>
                  <a:rPr lang="en-US" altLang="zh-CN" sz="2000" dirty="0"/>
                  <a:t>. . .</a:t>
                </a:r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r>
                  <a:rPr lang="en-US" altLang="zh-CN" sz="2400" dirty="0"/>
                  <a:t>Simpler definition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0" dirty="0"/>
              </a:p>
              <a:p>
                <a:pPr lvl="1" eaLnBrk="1" hangingPunct="1"/>
                <a:r>
                  <a:rPr lang="en-US" altLang="zh-CN" sz="2000" dirty="0"/>
                  <a:t>We cut a piece of length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, and a remainder of length n− </a:t>
                </a:r>
                <a:r>
                  <a:rPr lang="en-US" altLang="zh-CN" sz="2000" dirty="0" err="1"/>
                  <a:t>i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04224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/>
                  <a:t>We can define the maximum revenue </a:t>
                </a:r>
                <a:r>
                  <a:rPr lang="en-US" altLang="zh-CN" sz="2400" dirty="0" err="1"/>
                  <a:t>r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 in terms of optimal revenues for shorter rods</a:t>
                </a:r>
                <a:endParaRPr lang="en-US" altLang="zh-CN" sz="1400" dirty="0"/>
              </a:p>
              <a:p>
                <a:pPr marL="0" indent="0" algn="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1" eaLnBrk="1" hangingPunct="1"/>
                <a:r>
                  <a:rPr lang="en-US" altLang="zh-CN" sz="2000" dirty="0" err="1"/>
                  <a:t>p</a:t>
                </a:r>
                <a:r>
                  <a:rPr lang="en-US" altLang="zh-CN" sz="2000" baseline="-25000" dirty="0" err="1"/>
                  <a:t>n</a:t>
                </a:r>
                <a:r>
                  <a:rPr lang="en-US" altLang="zh-CN" sz="2000" dirty="0"/>
                  <a:t> if we do not cut at all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n−1</a:t>
                </a:r>
                <a:r>
                  <a:rPr lang="en-US" altLang="zh-CN" sz="2000" dirty="0"/>
                  <a:t> if we take the sum of optimal revenues for 1 and n−1</a:t>
                </a:r>
              </a:p>
              <a:p>
                <a:pPr lvl="1" eaLnBrk="1" hangingPunct="1"/>
                <a:r>
                  <a:rPr lang="en-US" altLang="zh-CN" sz="2000" dirty="0"/>
                  <a:t>r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 +r</a:t>
                </a:r>
                <a:r>
                  <a:rPr lang="en-US" altLang="zh-CN" sz="2000" baseline="-25000" dirty="0"/>
                  <a:t>n−2</a:t>
                </a:r>
                <a:r>
                  <a:rPr lang="en-US" altLang="zh-CN" sz="2000" dirty="0"/>
                  <a:t> if we take the sum of optimal revenues for 2 and n−2</a:t>
                </a:r>
              </a:p>
              <a:p>
                <a:pPr lvl="1" eaLnBrk="1" hangingPunct="1"/>
                <a:r>
                  <a:rPr lang="en-US" altLang="zh-CN" sz="2000" dirty="0"/>
                  <a:t>. . .</a:t>
                </a:r>
              </a:p>
              <a:p>
                <a:pPr lvl="1" eaLnBrk="1" hangingPunct="1"/>
                <a:endParaRPr lang="en-US" altLang="zh-CN" sz="2400" dirty="0"/>
              </a:p>
              <a:p>
                <a:pPr eaLnBrk="1" hangingPunct="1"/>
                <a:r>
                  <a:rPr lang="en-US" altLang="zh-CN" sz="2400" dirty="0"/>
                  <a:t>Simpler definition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0" dirty="0"/>
              </a:p>
              <a:p>
                <a:pPr lvl="1" eaLnBrk="1" hangingPunct="1"/>
                <a:r>
                  <a:rPr lang="en-US" altLang="zh-CN" sz="2000" dirty="0"/>
                  <a:t>We cut a piece of length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, and a remainder of length n− </a:t>
                </a:r>
                <a:r>
                  <a:rPr lang="en-US" altLang="zh-CN" sz="2000" dirty="0" err="1"/>
                  <a:t>i</a:t>
                </a:r>
                <a:endParaRPr lang="en-US" altLang="zh-CN" sz="2000" dirty="0"/>
              </a:p>
              <a:p>
                <a:pPr lvl="1" eaLnBrk="1" hangingPunct="1"/>
                <a:r>
                  <a:rPr lang="en-US" altLang="zh-CN" sz="2000" dirty="0"/>
                  <a:t>Only the remainder, and not the first piece, may be further divided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296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Optimal Solution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62858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0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Recursive Top-down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86800" cy="275711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0983"/>
            <a:ext cx="1819811" cy="3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97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Cost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0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Recursive Top-down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86800" cy="275711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0983"/>
            <a:ext cx="1819811" cy="3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76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Cost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T(n): the total number of calls made to Cut-Rod when called with rod length n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0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Recursive Top-down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86800" cy="275711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0983"/>
            <a:ext cx="1819811" cy="3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541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Cost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400" dirty="0"/>
                  <a:t>T(n): the total number of calls made to Cut-Rod when called with rod length n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Recursive Top-down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86800" cy="275711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0983"/>
            <a:ext cx="1819811" cy="3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Goal</a:t>
            </a:r>
            <a:r>
              <a:rPr lang="en-US" altLang="zh-CN" sz="2400" dirty="0"/>
              <a:t>: Use the knapsack to carry items, such that the total value is </a:t>
            </a:r>
            <a:r>
              <a:rPr lang="en-US" altLang="zh-CN" sz="2400" dirty="0">
                <a:solidFill>
                  <a:srgbClr val="FF0000"/>
                </a:solidFill>
              </a:rPr>
              <a:t>maximum.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We want to find a subset of items to carry such that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weight is at most W 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value of the items is as large as possible.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cannot take </a:t>
            </a:r>
            <a:r>
              <a:rPr lang="en-US" altLang="zh-CN" sz="2400" dirty="0">
                <a:solidFill>
                  <a:srgbClr val="0070C0"/>
                </a:solidFill>
              </a:rPr>
              <a:t>parts</a:t>
            </a:r>
            <a:r>
              <a:rPr lang="en-US" altLang="zh-CN" sz="2400" dirty="0"/>
              <a:t> of items, we take the whole item or nothing.(This is why it is called </a:t>
            </a:r>
            <a:r>
              <a:rPr lang="en-US" altLang="zh-CN" sz="2400" dirty="0">
                <a:solidFill>
                  <a:srgbClr val="FF0000"/>
                </a:solidFill>
              </a:rPr>
              <a:t>0-1</a:t>
            </a:r>
            <a:r>
              <a:rPr lang="en-US" altLang="zh-CN" sz="2400" dirty="0"/>
              <a:t>.)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6263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Cost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400" dirty="0"/>
                  <a:t>T(n): the total number of calls made to Cut-Rod when called with rod length n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400" dirty="0"/>
                  <a:t>By induction, we have T(n)=2</a:t>
                </a:r>
                <a:r>
                  <a:rPr lang="en-US" altLang="zh-CN" sz="2400" baseline="30000" dirty="0"/>
                  <a:t>n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b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Recursive Top-down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86800" cy="2757115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0983"/>
            <a:ext cx="1819811" cy="3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017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We solve the same </a:t>
            </a:r>
            <a:r>
              <a:rPr lang="en-US" altLang="zh-CN" sz="2400" dirty="0" err="1"/>
              <a:t>subproblem</a:t>
            </a:r>
            <a:r>
              <a:rPr lang="en-US" altLang="zh-CN" sz="2400" dirty="0"/>
              <a:t> many times </a:t>
            </a:r>
            <a:br>
              <a:rPr lang="en-US" altLang="zh-CN" sz="2400" dirty="0"/>
            </a:b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Explanation of Exponential Cost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5"/>
            <a:ext cx="7185949" cy="52840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4C5DB4-5608-40F0-8555-53A958ED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403711" cy="3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03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Bruteforce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Bruteforce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 Dynamic Programming Algorithm</a:t>
            </a:r>
            <a:endParaRPr lang="en-US" altLang="zh-CN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807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When you solve a subproblem, store the solution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Next time you find the same </a:t>
            </a:r>
            <a:r>
              <a:rPr lang="en-US" altLang="zh-CN" sz="2000" dirty="0" err="1"/>
              <a:t>subproblem</a:t>
            </a:r>
            <a:r>
              <a:rPr lang="en-US" altLang="zh-CN" sz="2000" dirty="0"/>
              <a:t>, lookup the solution, instead of solving it again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Use </a:t>
            </a:r>
            <a:r>
              <a:rPr lang="en-US" altLang="zh-CN" sz="2000" dirty="0">
                <a:solidFill>
                  <a:srgbClr val="FF0000"/>
                </a:solidFill>
              </a:rPr>
              <a:t>space</a:t>
            </a:r>
            <a:r>
              <a:rPr lang="en-US" altLang="zh-CN" sz="2000" dirty="0"/>
              <a:t> to save </a:t>
            </a:r>
            <a:r>
              <a:rPr lang="en-US" altLang="zh-CN" sz="2000" dirty="0">
                <a:solidFill>
                  <a:srgbClr val="0070C0"/>
                </a:solidFill>
              </a:rPr>
              <a:t>time</a:t>
            </a:r>
          </a:p>
          <a:p>
            <a:pPr lvl="1" eaLnBrk="1" hangingPunct="1">
              <a:spcBef>
                <a:spcPts val="0"/>
              </a:spcBef>
            </a:pPr>
            <a:endParaRPr lang="en-US" altLang="zh-CN" sz="2000" dirty="0">
              <a:solidFill>
                <a:srgbClr val="0070C0"/>
              </a:solidFill>
            </a:endParaRPr>
          </a:p>
          <a:p>
            <a:pPr lvl="1" eaLnBrk="1" hangingPunct="1">
              <a:spcBef>
                <a:spcPts val="0"/>
              </a:spcBef>
            </a:pPr>
            <a:endParaRPr lang="en-US" altLang="zh-CN" sz="2000" dirty="0">
              <a:solidFill>
                <a:srgbClr val="0070C0"/>
              </a:solidFill>
            </a:endParaRPr>
          </a:p>
          <a:p>
            <a:pPr lvl="1" eaLnBrk="1" hangingPunct="1">
              <a:spcBef>
                <a:spcPts val="0"/>
              </a:spcBef>
            </a:pPr>
            <a:endParaRPr lang="en-US" altLang="zh-CN" sz="2000" dirty="0">
              <a:solidFill>
                <a:srgbClr val="0070C0"/>
              </a:solidFill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Two main methodologies: top-down and bottom-up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Corresponding algorithms have the same asymptotic cost, but bottom-up is usually faster in practice</a:t>
            </a:r>
          </a:p>
          <a:p>
            <a:pPr lvl="1" eaLnBrk="1" hangingPunct="1">
              <a:spcBef>
                <a:spcPts val="0"/>
              </a:spcBef>
            </a:pPr>
            <a:endParaRPr lang="en-US" altLang="zh-CN" sz="2000" dirty="0"/>
          </a:p>
          <a:p>
            <a:pPr lvl="1" eaLnBrk="1" hangingPunct="1">
              <a:spcBef>
                <a:spcPts val="0"/>
              </a:spcBef>
            </a:pPr>
            <a:endParaRPr lang="en-US" altLang="zh-CN" sz="2000" dirty="0"/>
          </a:p>
          <a:p>
            <a:pPr lvl="1" eaLnBrk="1" hangingPunct="1">
              <a:spcBef>
                <a:spcPts val="0"/>
              </a:spcBef>
            </a:pPr>
            <a:endParaRPr lang="en-US" altLang="zh-CN" sz="20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Main idea of bottom-up DP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We sort the </a:t>
            </a:r>
            <a:r>
              <a:rPr lang="en-US" altLang="zh-CN" sz="2000" dirty="0" err="1"/>
              <a:t>subproblems</a:t>
            </a:r>
            <a:r>
              <a:rPr lang="en-US" altLang="zh-CN" sz="2000" dirty="0"/>
              <a:t> in size and solve the smallest </a:t>
            </a:r>
            <a:r>
              <a:rPr lang="en-US" altLang="zh-CN" sz="2000" dirty="0" err="1"/>
              <a:t>subproblem</a:t>
            </a:r>
            <a:r>
              <a:rPr lang="en-US" altLang="zh-CN" sz="2000" dirty="0"/>
              <a:t> first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Concept of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42862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" y="1196752"/>
            <a:ext cx="7992691" cy="423074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DP Bottom-up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" y="903767"/>
            <a:ext cx="3009757" cy="2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50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" y="1196752"/>
            <a:ext cx="7992691" cy="423074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Cost: 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DP Bottom-up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" y="903767"/>
            <a:ext cx="3009757" cy="2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0745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" y="1196752"/>
            <a:ext cx="7992691" cy="423074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Cost: 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outer loop computes r[1], r[2],…, r[n] in this order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DP Bottom-up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" y="903767"/>
            <a:ext cx="3009757" cy="2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508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" y="1196752"/>
            <a:ext cx="7992691" cy="423074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Cost: 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outer loop computes r[1], r[2],…, r[n] in this order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To compute r[j], the inner loop uses all values r[0], r[1],…, r[j − 1] (i.e., r[j −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for 1 ≤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≤ j)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DP Bottom-up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" y="903767"/>
            <a:ext cx="3009757" cy="2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543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7" y="1177335"/>
            <a:ext cx="8568952" cy="569605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Extended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63330"/>
            <a:ext cx="4591691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205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45284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532457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9502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have n items.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value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denotes the </a:t>
            </a:r>
            <a:r>
              <a:rPr lang="en-US" altLang="zh-CN" sz="2400" dirty="0">
                <a:solidFill>
                  <a:srgbClr val="0070C0"/>
                </a:solidFill>
              </a:rPr>
              <a:t>weight</a:t>
            </a:r>
            <a:r>
              <a:rPr lang="en-US" altLang="zh-CN" sz="2400" dirty="0"/>
              <a:t> of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/>
              <a:t>You are given a knapsack capable of </a:t>
            </a:r>
            <a:br>
              <a:rPr lang="en-US" altLang="zh-CN" sz="2400" dirty="0"/>
            </a:br>
            <a:r>
              <a:rPr lang="en-US" altLang="zh-CN" sz="2400" dirty="0"/>
              <a:t>holding total weight W.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Goal</a:t>
            </a:r>
            <a:r>
              <a:rPr lang="en-US" altLang="zh-CN" sz="2400" dirty="0"/>
              <a:t>: Use the knapsack to carry items, such that the total value is </a:t>
            </a:r>
            <a:r>
              <a:rPr lang="en-US" altLang="zh-CN" sz="2400" dirty="0">
                <a:solidFill>
                  <a:srgbClr val="FF0000"/>
                </a:solidFill>
              </a:rPr>
              <a:t>maximum.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We want to find a subset of items to carry such that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weight is at most W 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The total value of the items is as large as possible.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cannot take </a:t>
            </a:r>
            <a:r>
              <a:rPr lang="en-US" altLang="zh-CN" sz="2400" dirty="0">
                <a:solidFill>
                  <a:srgbClr val="0070C0"/>
                </a:solidFill>
              </a:rPr>
              <a:t>parts</a:t>
            </a:r>
            <a:r>
              <a:rPr lang="en-US" altLang="zh-CN" sz="2400" dirty="0"/>
              <a:t> of items, we take the whole item or nothing.(This is why it is called </a:t>
            </a:r>
            <a:r>
              <a:rPr lang="en-US" altLang="zh-CN" sz="2400" dirty="0">
                <a:solidFill>
                  <a:srgbClr val="FF0000"/>
                </a:solidFill>
              </a:rPr>
              <a:t>0-1</a:t>
            </a:r>
            <a:r>
              <a:rPr lang="en-US" altLang="zh-CN" sz="2400" dirty="0"/>
              <a:t>.)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(Informal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726616"/>
            <a:ext cx="8602545" cy="942744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"/>
          <a:stretch/>
        </p:blipFill>
        <p:spPr>
          <a:xfrm>
            <a:off x="6588224" y="908720"/>
            <a:ext cx="1584176" cy="20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013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9505110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9505110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493313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493313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标注 8"/>
          <p:cNvSpPr>
            <a:spLocks noChangeArrowheads="1"/>
          </p:cNvSpPr>
          <p:nvPr/>
        </p:nvSpPr>
        <p:spPr bwMode="auto">
          <a:xfrm>
            <a:off x="1637402" y="4797152"/>
            <a:ext cx="2934598" cy="559509"/>
          </a:xfrm>
          <a:prstGeom prst="wedgeRectCallout">
            <a:avLst>
              <a:gd name="adj1" fmla="val -56647"/>
              <a:gd name="adj2" fmla="val -43014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Intialization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391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131395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131395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33409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33409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4911987"/>
                  </p:ext>
                </p:extLst>
              </p:nvPr>
            </p:nvGraphicFramePr>
            <p:xfrm>
              <a:off x="612541" y="3027828"/>
              <a:ext cx="158319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9159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9159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4911987"/>
                  </p:ext>
                </p:extLst>
              </p:nvPr>
            </p:nvGraphicFramePr>
            <p:xfrm>
              <a:off x="612541" y="3027828"/>
              <a:ext cx="158319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9159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9159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763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1380674" y="1856373"/>
            <a:ext cx="815062" cy="8456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899592" y="4177585"/>
            <a:ext cx="648072" cy="69157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2375188" y="1933387"/>
                <a:ext cx="972676" cy="559509"/>
              </a:xfrm>
              <a:prstGeom prst="wedgeRectCallout">
                <a:avLst>
                  <a:gd name="adj1" fmla="val -69187"/>
                  <a:gd name="adj2" fmla="val -15776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5188" y="1933387"/>
                <a:ext cx="972676" cy="559509"/>
              </a:xfrm>
              <a:prstGeom prst="wedgeRectCallout">
                <a:avLst>
                  <a:gd name="adj1" fmla="val -69187"/>
                  <a:gd name="adj2" fmla="val -15776"/>
                </a:avLst>
              </a:prstGeom>
              <a:blipFill>
                <a:blip r:embed="rId5"/>
                <a:stretch>
                  <a:fillRect b="-6522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标注 8"/>
              <p:cNvSpPr>
                <a:spLocks noChangeArrowheads="1"/>
              </p:cNvSpPr>
              <p:nvPr/>
            </p:nvSpPr>
            <p:spPr bwMode="auto">
              <a:xfrm>
                <a:off x="2010058" y="4523373"/>
                <a:ext cx="1337806" cy="559509"/>
              </a:xfrm>
              <a:prstGeom prst="wedgeRectCallout">
                <a:avLst>
                  <a:gd name="adj1" fmla="val -69187"/>
                  <a:gd name="adj2" fmla="val -15776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𝒋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0058" y="4523373"/>
                <a:ext cx="1337806" cy="559509"/>
              </a:xfrm>
              <a:prstGeom prst="wedgeRectCallout">
                <a:avLst>
                  <a:gd name="adj1" fmla="val -69187"/>
                  <a:gd name="adj2" fmla="val -15776"/>
                </a:avLst>
              </a:prstGeom>
              <a:blipFill>
                <a:blip r:embed="rId6"/>
                <a:stretch>
                  <a:fillRect b="-5435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标注 8"/>
              <p:cNvSpPr>
                <a:spLocks noChangeArrowheads="1"/>
              </p:cNvSpPr>
              <p:nvPr/>
            </p:nvSpPr>
            <p:spPr bwMode="auto">
              <a:xfrm>
                <a:off x="2540958" y="3343518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𝒋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958" y="3343518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7"/>
                <a:stretch>
                  <a:fillRect b="-6522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18"/>
          <p:cNvSpPr/>
          <p:nvPr/>
        </p:nvSpPr>
        <p:spPr bwMode="auto">
          <a:xfrm>
            <a:off x="1404139" y="2999173"/>
            <a:ext cx="815062" cy="845643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30863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9985028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9985028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158319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9159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9159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158319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9159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9159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763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圆角矩形 15"/>
          <p:cNvSpPr/>
          <p:nvPr/>
        </p:nvSpPr>
        <p:spPr bwMode="auto">
          <a:xfrm>
            <a:off x="1404139" y="3356992"/>
            <a:ext cx="719589" cy="3713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标注 8"/>
              <p:cNvSpPr>
                <a:spLocks noChangeArrowheads="1"/>
              </p:cNvSpPr>
              <p:nvPr/>
            </p:nvSpPr>
            <p:spPr bwMode="auto">
              <a:xfrm>
                <a:off x="2540958" y="3343518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958" y="3343518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22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826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574058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574058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365524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365524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158319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9159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9159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158319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9159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9159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763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圆角矩形 15"/>
          <p:cNvSpPr/>
          <p:nvPr/>
        </p:nvSpPr>
        <p:spPr bwMode="auto">
          <a:xfrm>
            <a:off x="1404139" y="3356992"/>
            <a:ext cx="719589" cy="3713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标注 8"/>
              <p:cNvSpPr>
                <a:spLocks noChangeArrowheads="1"/>
              </p:cNvSpPr>
              <p:nvPr/>
            </p:nvSpPr>
            <p:spPr bwMode="auto">
              <a:xfrm>
                <a:off x="2540958" y="3343518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958" y="3343518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22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71227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132382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132382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3171562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3171562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2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813121"/>
                  </p:ext>
                </p:extLst>
              </p:nvPr>
            </p:nvGraphicFramePr>
            <p:xfrm>
              <a:off x="612541" y="3027828"/>
              <a:ext cx="230327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6775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813121"/>
                  </p:ext>
                </p:extLst>
              </p:nvPr>
            </p:nvGraphicFramePr>
            <p:xfrm>
              <a:off x="612541" y="3027828"/>
              <a:ext cx="230327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6775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20238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9"/>
          <p:cNvSpPr/>
          <p:nvPr/>
        </p:nvSpPr>
        <p:spPr bwMode="auto">
          <a:xfrm>
            <a:off x="1380673" y="1856373"/>
            <a:ext cx="1535141" cy="8456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899593" y="4121707"/>
            <a:ext cx="1368152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26901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51057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51057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357218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357218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2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230327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6775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230327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6775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20238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148243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68636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636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8582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83275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83275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6811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696811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2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230327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6775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230327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67758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67758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20238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148243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68636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8636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85729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926196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926196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5367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5367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3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1686228"/>
                  </p:ext>
                </p:extLst>
              </p:nvPr>
            </p:nvGraphicFramePr>
            <p:xfrm>
              <a:off x="612541" y="3027828"/>
              <a:ext cx="302335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583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1686228"/>
                  </p:ext>
                </p:extLst>
              </p:nvPr>
            </p:nvGraphicFramePr>
            <p:xfrm>
              <a:off x="612541" y="3027828"/>
              <a:ext cx="302335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583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30241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899593" y="4121707"/>
            <a:ext cx="2016222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380040" y="1874671"/>
            <a:ext cx="2255855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6687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97676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97676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859055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859055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3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02335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583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02335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583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30241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860725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981118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1118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5105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08984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08984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071423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071423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3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02335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583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023356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583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583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30241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860725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981118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1118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256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059832" y="3788568"/>
            <a:ext cx="3650704" cy="69884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987824" y="2738818"/>
            <a:ext cx="2822612" cy="104975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23528" y="2348880"/>
            <a:ext cx="6728284" cy="81142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49896" y="2036071"/>
            <a:ext cx="7943292" cy="312809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195736" y="1642300"/>
            <a:ext cx="5112568" cy="364443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48113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94556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94556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63348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63348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4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826304"/>
                  </p:ext>
                </p:extLst>
              </p:nvPr>
            </p:nvGraphicFramePr>
            <p:xfrm>
              <a:off x="612541" y="3027828"/>
              <a:ext cx="374343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68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826304"/>
                  </p:ext>
                </p:extLst>
              </p:nvPr>
            </p:nvGraphicFramePr>
            <p:xfrm>
              <a:off x="612541" y="3027828"/>
              <a:ext cx="374343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68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40162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8" y="4144396"/>
            <a:ext cx="2674560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2992439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5932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21581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21581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4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74343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68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74343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68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40162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123728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44121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121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61635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6276616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6276616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6323337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6323337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4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74343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68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374343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68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687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40162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123728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44121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121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72915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5176805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5176805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74793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74793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5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948076"/>
                  </p:ext>
                </p:extLst>
              </p:nvPr>
            </p:nvGraphicFramePr>
            <p:xfrm>
              <a:off x="612541" y="3027828"/>
              <a:ext cx="446351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1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948076"/>
                  </p:ext>
                </p:extLst>
              </p:nvPr>
            </p:nvGraphicFramePr>
            <p:xfrm>
              <a:off x="612541" y="3027828"/>
              <a:ext cx="446351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1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5024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8" y="4144396"/>
            <a:ext cx="3400878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3712519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28601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68943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68943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5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446351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1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446351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1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5024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051720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172113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2113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50979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995043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995043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266113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4266113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5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446351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1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4463514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1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19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5024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051720" y="3034638"/>
            <a:ext cx="767571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172113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2113" y="3381456"/>
                <a:ext cx="2967146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36214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127991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127991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75885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75885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6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965619"/>
                  </p:ext>
                </p:extLst>
              </p:nvPr>
            </p:nvGraphicFramePr>
            <p:xfrm>
              <a:off x="612541" y="3027828"/>
              <a:ext cx="525560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08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5965619"/>
                  </p:ext>
                </p:extLst>
              </p:nvPr>
            </p:nvGraphicFramePr>
            <p:xfrm>
              <a:off x="612541" y="3027828"/>
              <a:ext cx="525560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08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60325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7" y="4144396"/>
            <a:ext cx="4120957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4432599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2189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79480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79480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6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525560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08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525560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08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60325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5076057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6196449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6449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44008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768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7681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48029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48029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6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525560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08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1" y="3027828"/>
              <a:ext cx="525560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508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5080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60325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5076057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6196449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6449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2758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702717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702717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407442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407442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7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3292177"/>
                  </p:ext>
                </p:extLst>
              </p:nvPr>
            </p:nvGraphicFramePr>
            <p:xfrm>
              <a:off x="612543" y="3027828"/>
              <a:ext cx="597568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96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3292177"/>
                  </p:ext>
                </p:extLst>
              </p:nvPr>
            </p:nvGraphicFramePr>
            <p:xfrm>
              <a:off x="612543" y="3027828"/>
              <a:ext cx="597568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96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69918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7" y="4144396"/>
            <a:ext cx="4790410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5152679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92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059832" y="3788568"/>
            <a:ext cx="3650704" cy="69884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987824" y="2738818"/>
            <a:ext cx="2822612" cy="104975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63996" y="2348880"/>
            <a:ext cx="6728284" cy="81142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872802" y="2036071"/>
            <a:ext cx="3420386" cy="312809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31559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33727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33727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7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3" y="3027828"/>
              <a:ext cx="597568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96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3" y="3027828"/>
              <a:ext cx="597568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96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69918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1331640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2452032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032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95763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786740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786740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21996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21996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7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3" y="3027828"/>
              <a:ext cx="597568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96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3" y="3027828"/>
              <a:ext cx="597568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96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960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69918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1331640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2452032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2032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72153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188407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1884072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648321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648321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8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3454640"/>
                  </p:ext>
                </p:extLst>
              </p:nvPr>
            </p:nvGraphicFramePr>
            <p:xfrm>
              <a:off x="612546" y="3027828"/>
              <a:ext cx="6695757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7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3454640"/>
                  </p:ext>
                </p:extLst>
              </p:nvPr>
            </p:nvGraphicFramePr>
            <p:xfrm>
              <a:off x="612546" y="3027828"/>
              <a:ext cx="6695757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7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8024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6" y="4144396"/>
            <a:ext cx="5633127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5872759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92033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009720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009720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8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6695757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7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6695757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7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8024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088233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0139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84321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84321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4127935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4127935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8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6695757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7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6695757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397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3973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802459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088233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30930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657698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657698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54708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547086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9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266838"/>
                  </p:ext>
                </p:extLst>
              </p:nvPr>
            </p:nvGraphicFramePr>
            <p:xfrm>
              <a:off x="612546" y="3027828"/>
              <a:ext cx="748785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78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266838"/>
                  </p:ext>
                </p:extLst>
              </p:nvPr>
            </p:nvGraphicFramePr>
            <p:xfrm>
              <a:off x="612546" y="3027828"/>
              <a:ext cx="748785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78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900813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6" y="4144396"/>
            <a:ext cx="6323825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6592839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3084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52006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520069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9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748785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78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748785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78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900813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843808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964200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4200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6978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053475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053475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45705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45705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9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748785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78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7487850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878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878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900813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843808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964200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4200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62177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62547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625474"/>
                  </p:ext>
                </p:extLst>
              </p:nvPr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66181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661811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587395"/>
                  </p:ext>
                </p:extLst>
              </p:nvPr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587395"/>
                  </p:ext>
                </p:extLst>
              </p:nvPr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12"/>
          <p:cNvSpPr/>
          <p:nvPr/>
        </p:nvSpPr>
        <p:spPr bwMode="auto">
          <a:xfrm>
            <a:off x="955096" y="4144396"/>
            <a:ext cx="7083593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35545" y="1897360"/>
            <a:ext cx="7384927" cy="75642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01589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088233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14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059832" y="3788568"/>
            <a:ext cx="3650704" cy="69884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987824" y="2738818"/>
            <a:ext cx="2822612" cy="104975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849380" y="2348880"/>
            <a:ext cx="1202432" cy="81142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3360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2927208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2927208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圆角矩形 13"/>
          <p:cNvSpPr/>
          <p:nvPr/>
        </p:nvSpPr>
        <p:spPr bwMode="auto">
          <a:xfrm>
            <a:off x="2088233" y="3034638"/>
            <a:ext cx="762502" cy="73487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标注 8"/>
              <p:cNvSpPr>
                <a:spLocks noChangeArrowheads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625" y="3381456"/>
                <a:ext cx="2947551" cy="559509"/>
              </a:xfrm>
              <a:prstGeom prst="wedgeRectCallout">
                <a:avLst>
                  <a:gd name="adj1" fmla="val -61654"/>
                  <a:gd name="adj2" fmla="val -19408"/>
                </a:avLst>
              </a:prstGeom>
              <a:blipFill>
                <a:blip r:embed="rId5"/>
                <a:stretch>
                  <a:fillRect b="-659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2107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25243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252430"/>
                  </p:ext>
                </p:extLst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899592" y="568294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Max revenue = r[10] = 27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687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899592" y="568294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Max revenue = r[10] = 27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592" y="6193440"/>
            <a:ext cx="267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Pieces of rods = { 2, 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890162" y="4168064"/>
            <a:ext cx="940206" cy="1106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6393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899592" y="568294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Max revenue = r[10] = 27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592" y="6193440"/>
            <a:ext cx="289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Pieces of rods = { 2, 2 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6372200" y="4168064"/>
            <a:ext cx="940206" cy="1106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96381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899592" y="568294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Max revenue = r[10] = 27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592" y="6193440"/>
            <a:ext cx="3127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Pieces of rods = { 2, 2, 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5004048" y="4168064"/>
            <a:ext cx="940206" cy="1106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36148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673223" y="1878072"/>
              <a:ext cx="8147249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0659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664373721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928027858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312495909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549227755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2838263779"/>
                        </a:ext>
                      </a:extLst>
                    </a:gridCol>
                    <a:gridCol w="740659">
                      <a:extLst>
                        <a:ext uri="{9D8B030D-6E8A-4147-A177-3AD203B41FA5}">
                          <a16:colId xmlns:a16="http://schemas.microsoft.com/office/drawing/2014/main" val="42062414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99672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99672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259720" y="1251196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n=10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4177584"/>
              <a:ext cx="8578848" cy="10972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6557" r="-110512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110512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本框 10"/>
          <p:cNvSpPr txBox="1"/>
          <p:nvPr/>
        </p:nvSpPr>
        <p:spPr>
          <a:xfrm>
            <a:off x="259720" y="2607295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 = 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/>
            </p:nvGraphicFramePr>
            <p:xfrm>
              <a:off x="612546" y="3027828"/>
              <a:ext cx="8207925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746175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803604451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01879186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893690102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452293085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139715724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55802189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3937261403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5823940"/>
                        </a:ext>
                      </a:extLst>
                    </a:gridCol>
                    <a:gridCol w="746175">
                      <a:extLst>
                        <a:ext uri="{9D8B030D-6E8A-4147-A177-3AD203B41FA5}">
                          <a16:colId xmlns:a16="http://schemas.microsoft.com/office/drawing/2014/main" val="2894997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65" r="-10065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9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27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899592" y="568294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Max revenue = r[10] = 27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592" y="6193440"/>
            <a:ext cx="3223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Pieces of rods = { 2, 2, 6}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827584" y="4168064"/>
            <a:ext cx="648072" cy="1106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92809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059832" y="3788568"/>
            <a:ext cx="3650704" cy="69884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608004" y="2738818"/>
            <a:ext cx="1202432" cy="104975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5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059832" y="3788568"/>
            <a:ext cx="3650704" cy="69884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63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0-1 Knapsack Problem</a:t>
            </a:r>
            <a:endParaRPr lang="en-US" altLang="zh-CN" sz="2800" dirty="0"/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10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572000" y="3788568"/>
            <a:ext cx="2138536" cy="69884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922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508104" y="3573016"/>
            <a:ext cx="1202432" cy="91440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29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78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Remark</a:t>
            </a:r>
            <a:r>
              <a:rPr lang="en-US" altLang="zh-CN" sz="2400" dirty="0"/>
              <a:t>: This is an </a:t>
            </a:r>
            <a:r>
              <a:rPr lang="en-US" altLang="zh-CN" sz="2400" dirty="0">
                <a:solidFill>
                  <a:srgbClr val="FF0000"/>
                </a:solidFill>
              </a:rPr>
              <a:t>optimization</a:t>
            </a:r>
            <a:r>
              <a:rPr lang="en-US" altLang="zh-CN" sz="2400" dirty="0"/>
              <a:t> problem. </a:t>
            </a: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3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Remark</a:t>
            </a:r>
            <a:r>
              <a:rPr lang="en-US" altLang="zh-CN" sz="2400" dirty="0"/>
              <a:t>: This is an </a:t>
            </a:r>
            <a:r>
              <a:rPr lang="en-US" altLang="zh-CN" sz="2400" dirty="0">
                <a:solidFill>
                  <a:srgbClr val="FF0000"/>
                </a:solidFill>
              </a:rPr>
              <a:t>optimization</a:t>
            </a:r>
            <a:r>
              <a:rPr lang="en-US" altLang="zh-CN" sz="2400" dirty="0"/>
              <a:t> problem. The </a:t>
            </a:r>
            <a:r>
              <a:rPr lang="en-US" altLang="zh-CN" sz="2400" dirty="0">
                <a:solidFill>
                  <a:srgbClr val="0070C0"/>
                </a:solidFill>
              </a:rPr>
              <a:t>brute force </a:t>
            </a:r>
            <a:r>
              <a:rPr lang="en-US" altLang="zh-CN" sz="2400" dirty="0"/>
              <a:t>solution is to try all 2</a:t>
            </a:r>
            <a:r>
              <a:rPr lang="en-US" altLang="zh-CN" sz="2400" baseline="30000" dirty="0"/>
              <a:t>n</a:t>
            </a:r>
            <a:r>
              <a:rPr lang="en-US" altLang="zh-CN" sz="2400" dirty="0"/>
              <a:t> possible subsets T.</a:t>
            </a: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0-1 Knapsack Problem (Formal Description)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8750"/>
            <a:ext cx="8568952" cy="35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99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 err="1">
                <a:solidFill>
                  <a:srgbClr val="FF0000"/>
                </a:solidFill>
              </a:rPr>
              <a:t>Bruteforce</a:t>
            </a:r>
            <a:r>
              <a:rPr lang="en-US" altLang="zh-CN" dirty="0">
                <a:solidFill>
                  <a:srgbClr val="FF0000"/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432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Let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denote the maximum (combined) value of any subset of items </a:t>
            </a:r>
            <a:r>
              <a:rPr lang="en-US" altLang="zh-CN" sz="2400" dirty="0">
                <a:solidFill>
                  <a:srgbClr val="FF0000"/>
                </a:solidFill>
              </a:rPr>
              <a:t>{1,2,…,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} </a:t>
            </a:r>
            <a:r>
              <a:rPr lang="en-US" altLang="zh-CN" sz="2400" dirty="0"/>
              <a:t>of (combined) weight </a:t>
            </a:r>
            <a:r>
              <a:rPr lang="en-US" altLang="zh-CN" sz="2400" dirty="0">
                <a:solidFill>
                  <a:srgbClr val="FF0000"/>
                </a:solidFill>
              </a:rPr>
              <a:t>at most w</a:t>
            </a:r>
            <a:r>
              <a:rPr lang="en-US" altLang="zh-CN" sz="2400" dirty="0"/>
              <a:t>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7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Let V 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w] denote the maximum (combined) value of any subset of items </a:t>
            </a:r>
            <a:r>
              <a:rPr lang="en-US" altLang="zh-CN" sz="2400" dirty="0">
                <a:solidFill>
                  <a:srgbClr val="FF0000"/>
                </a:solidFill>
              </a:rPr>
              <a:t>{1,2,…,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} </a:t>
            </a:r>
            <a:r>
              <a:rPr lang="en-US" altLang="zh-CN" sz="2400" dirty="0"/>
              <a:t>of (combined) weight </a:t>
            </a:r>
            <a:r>
              <a:rPr lang="en-US" altLang="zh-CN" sz="2400" dirty="0">
                <a:solidFill>
                  <a:srgbClr val="FF0000"/>
                </a:solidFill>
              </a:rPr>
              <a:t>at most w</a:t>
            </a:r>
            <a:r>
              <a:rPr lang="en-US" altLang="zh-CN" sz="2400" dirty="0"/>
              <a:t>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We can either </a:t>
            </a:r>
            <a:r>
              <a:rPr lang="en-US" altLang="zh-CN" sz="2400" dirty="0">
                <a:solidFill>
                  <a:srgbClr val="FF0000"/>
                </a:solidFill>
              </a:rPr>
              <a:t>leave</a:t>
            </a:r>
            <a:r>
              <a:rPr lang="en-US" altLang="zh-CN" sz="2400" dirty="0"/>
              <a:t>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item or </a:t>
            </a:r>
            <a:r>
              <a:rPr lang="en-US" altLang="zh-CN" sz="2400" dirty="0">
                <a:solidFill>
                  <a:srgbClr val="FF0000"/>
                </a:solidFill>
              </a:rPr>
              <a:t>take</a:t>
            </a:r>
            <a:r>
              <a:rPr lang="en-US" altLang="zh-CN" sz="2400" dirty="0"/>
              <a:t> it. If we take it, we gain value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but only w −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space remains. Therefore: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68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Let V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denote the maximum (combined) value of any subset of items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We can either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leave</a:t>
                </a:r>
                <a:r>
                  <a:rPr lang="en-US" altLang="zh-CN" sz="2400" dirty="0"/>
                  <a:t> the </a:t>
                </a:r>
                <a:r>
                  <a:rPr lang="en-US" altLang="zh-CN" sz="2400" dirty="0" err="1"/>
                  <a:t>i-th</a:t>
                </a:r>
                <a:r>
                  <a:rPr lang="en-US" altLang="zh-CN" sz="2400" dirty="0"/>
                  <a:t> item or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take</a:t>
                </a:r>
                <a:r>
                  <a:rPr lang="en-US" altLang="zh-CN" sz="2400" dirty="0"/>
                  <a:t> it. If we take it, we gain value v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, but only w − </a:t>
                </a:r>
                <a:r>
                  <a:rPr lang="en-US" altLang="zh-CN" sz="2400" dirty="0" err="1"/>
                  <a:t>w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space remains. 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61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765953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7697"/>
            <a:ext cx="2219635" cy="323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11560" y="3068960"/>
            <a:ext cx="4392488" cy="2448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10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89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765953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7697"/>
            <a:ext cx="2219635" cy="323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11560" y="3789040"/>
            <a:ext cx="4392488" cy="1728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498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765953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7697"/>
            <a:ext cx="2219635" cy="323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11560" y="4725144"/>
            <a:ext cx="4392488" cy="79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34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765953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7697"/>
            <a:ext cx="2219635" cy="323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11560" y="5013176"/>
            <a:ext cx="4392488" cy="50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83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765953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7697"/>
            <a:ext cx="2219635" cy="323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611560" y="5237519"/>
            <a:ext cx="4392488" cy="279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75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765953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7697"/>
            <a:ext cx="2219635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40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633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Function calls:</a:t>
            </a:r>
          </a:p>
        </p:txBody>
      </p:sp>
    </p:spTree>
    <p:extLst>
      <p:ext uri="{BB962C8B-B14F-4D97-AF65-F5344CB8AC3E}">
        <p14:creationId xmlns:p14="http://schemas.microsoft.com/office/powerpoint/2010/main" val="3917134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Function calls:</a:t>
            </a:r>
          </a:p>
          <a:p>
            <a:pPr lvl="1"/>
            <a:r>
              <a:rPr lang="en-US" altLang="zh-CN" sz="2200" dirty="0"/>
              <a:t>Entry Level: V (n, W)</a:t>
            </a:r>
          </a:p>
        </p:txBody>
      </p:sp>
    </p:spTree>
    <p:extLst>
      <p:ext uri="{BB962C8B-B14F-4D97-AF65-F5344CB8AC3E}">
        <p14:creationId xmlns:p14="http://schemas.microsoft.com/office/powerpoint/2010/main" val="3791214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Function calls:</a:t>
            </a:r>
          </a:p>
          <a:p>
            <a:pPr lvl="1"/>
            <a:r>
              <a:rPr lang="en-US" altLang="zh-CN" sz="2200" dirty="0"/>
              <a:t>Entry Level: V (n, W)</a:t>
            </a:r>
          </a:p>
          <a:p>
            <a:pPr lvl="1"/>
            <a:r>
              <a:rPr lang="en-US" altLang="zh-CN" sz="2200" dirty="0"/>
              <a:t>Level 1:V(n−1, W), V(n−1, W−1)</a:t>
            </a:r>
          </a:p>
        </p:txBody>
      </p:sp>
    </p:spTree>
    <p:extLst>
      <p:ext uri="{BB962C8B-B14F-4D97-AF65-F5344CB8AC3E}">
        <p14:creationId xmlns:p14="http://schemas.microsoft.com/office/powerpoint/2010/main" val="482502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Function calls:</a:t>
            </a:r>
          </a:p>
          <a:p>
            <a:pPr lvl="1"/>
            <a:r>
              <a:rPr lang="en-US" altLang="zh-CN" sz="2200" dirty="0"/>
              <a:t>Entry Level: V (n, W)</a:t>
            </a:r>
          </a:p>
          <a:p>
            <a:pPr lvl="1"/>
            <a:r>
              <a:rPr lang="en-US" altLang="zh-CN" sz="2200" dirty="0"/>
              <a:t>Level 1:V(n−1, W), V(n−1, W−1)</a:t>
            </a:r>
          </a:p>
          <a:p>
            <a:pPr lvl="1" algn="l"/>
            <a:r>
              <a:rPr lang="en-US" altLang="zh-CN" sz="2200" dirty="0"/>
              <a:t>Level 2:V(n−2, W), </a:t>
            </a:r>
            <a:r>
              <a:rPr lang="en-US" altLang="zh-CN" sz="2200" dirty="0">
                <a:solidFill>
                  <a:srgbClr val="0070C0"/>
                </a:solidFill>
              </a:rPr>
              <a:t>V(n−2, W−1); V(n−2, W−1),</a:t>
            </a:r>
            <a:r>
              <a:rPr lang="en-US" altLang="zh-CN" sz="2200" dirty="0"/>
              <a:t>V(n−2, W−2)</a:t>
            </a:r>
          </a:p>
        </p:txBody>
      </p:sp>
    </p:spTree>
    <p:extLst>
      <p:ext uri="{BB962C8B-B14F-4D97-AF65-F5344CB8AC3E}">
        <p14:creationId xmlns:p14="http://schemas.microsoft.com/office/powerpoint/2010/main" val="304697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096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Function calls:</a:t>
            </a:r>
          </a:p>
          <a:p>
            <a:pPr lvl="1"/>
            <a:r>
              <a:rPr lang="en-US" altLang="zh-CN" sz="2200" dirty="0"/>
              <a:t>Entry Level: V (n, W)</a:t>
            </a:r>
          </a:p>
          <a:p>
            <a:pPr lvl="1"/>
            <a:r>
              <a:rPr lang="en-US" altLang="zh-CN" sz="2200" dirty="0"/>
              <a:t>Level 1:V(n−1, W), V(n−1, W−1)</a:t>
            </a:r>
          </a:p>
          <a:p>
            <a:pPr lvl="1" algn="l"/>
            <a:r>
              <a:rPr lang="en-US" altLang="zh-CN" sz="2200" dirty="0"/>
              <a:t>Level 2:V(n−2, W), </a:t>
            </a:r>
            <a:r>
              <a:rPr lang="en-US" altLang="zh-CN" sz="2200" dirty="0">
                <a:solidFill>
                  <a:srgbClr val="0070C0"/>
                </a:solidFill>
              </a:rPr>
              <a:t>V(n−2, W−1); V(n−2, W−1),</a:t>
            </a:r>
            <a:r>
              <a:rPr lang="en-US" altLang="zh-CN" sz="2200" dirty="0"/>
              <a:t>V(n−2, W−2)</a:t>
            </a:r>
          </a:p>
          <a:p>
            <a:pPr lvl="1"/>
            <a:r>
              <a:rPr lang="en-US" altLang="zh-CN" sz="2200" dirty="0"/>
              <a:t>...</a:t>
            </a:r>
          </a:p>
          <a:p>
            <a:r>
              <a:rPr lang="en-US" altLang="zh-CN" sz="2400" dirty="0"/>
              <a:t>Running time: At least </a:t>
            </a:r>
            <a:r>
              <a:rPr lang="el-GR" altLang="zh-CN" sz="2400" dirty="0"/>
              <a:t>Ω(2</a:t>
            </a:r>
            <a:r>
              <a:rPr lang="en-US" altLang="zh-CN" sz="2400" baseline="30000" dirty="0"/>
              <a:t>W</a:t>
            </a:r>
            <a:r>
              <a:rPr lang="en-US" altLang="zh-CN" sz="24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79273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Consider the simple case w[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 for all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Function calls:</a:t>
            </a:r>
          </a:p>
          <a:p>
            <a:pPr lvl="1"/>
            <a:r>
              <a:rPr lang="en-US" altLang="zh-CN" sz="2200" dirty="0"/>
              <a:t>Entry Level: V (n, W)</a:t>
            </a:r>
          </a:p>
          <a:p>
            <a:pPr lvl="1"/>
            <a:r>
              <a:rPr lang="en-US" altLang="zh-CN" sz="2200" dirty="0"/>
              <a:t>Level 1:V(n−1, W), V(n−1, W−1)</a:t>
            </a:r>
          </a:p>
          <a:p>
            <a:pPr lvl="1"/>
            <a:r>
              <a:rPr lang="en-US" altLang="zh-CN" sz="2200" dirty="0"/>
              <a:t>Level 2:V(n−2, W), </a:t>
            </a:r>
            <a:r>
              <a:rPr lang="en-US" altLang="zh-CN" sz="2200" dirty="0">
                <a:solidFill>
                  <a:srgbClr val="0070C0"/>
                </a:solidFill>
              </a:rPr>
              <a:t>V(n−2, W−1); V(n−2, W−1),</a:t>
            </a:r>
            <a:r>
              <a:rPr lang="en-US" altLang="zh-CN" sz="2200" dirty="0"/>
              <a:t>V(n−2, W−2)</a:t>
            </a:r>
          </a:p>
          <a:p>
            <a:pPr lvl="1"/>
            <a:r>
              <a:rPr lang="en-US" altLang="zh-CN" sz="2200" dirty="0"/>
              <a:t>...</a:t>
            </a:r>
          </a:p>
          <a:p>
            <a:r>
              <a:rPr lang="en-US" altLang="zh-CN" sz="2400" dirty="0"/>
              <a:t>Running time: At least </a:t>
            </a:r>
            <a:r>
              <a:rPr lang="el-GR" altLang="zh-CN" sz="2400" dirty="0"/>
              <a:t>Ω(2</a:t>
            </a:r>
            <a:r>
              <a:rPr lang="en-US" altLang="zh-CN" sz="2400" baseline="30000" dirty="0"/>
              <a:t>W</a:t>
            </a:r>
            <a:r>
              <a:rPr lang="en-US" altLang="zh-CN" sz="2400" dirty="0"/>
              <a:t>)!</a:t>
            </a:r>
          </a:p>
          <a:p>
            <a:r>
              <a:rPr lang="en-US" altLang="zh-CN" sz="2400" dirty="0"/>
              <a:t>Why? We invoke the same function call too many times!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9204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Simple Recursion: How bad can it be?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9425"/>
            <a:ext cx="8424936" cy="3625799"/>
          </a:xfrm>
        </p:spPr>
      </p:pic>
    </p:spTree>
    <p:extLst>
      <p:ext uri="{BB962C8B-B14F-4D97-AF65-F5344CB8AC3E}">
        <p14:creationId xmlns:p14="http://schemas.microsoft.com/office/powerpoint/2010/main" val="1193982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Introduction to Part II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0-1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Bruteforce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DP Algorithm</a:t>
            </a:r>
          </a:p>
          <a:p>
            <a:pPr eaLnBrk="1" hangingPunct="1">
              <a:spcBef>
                <a:spcPts val="4000"/>
              </a:spcBef>
            </a:pPr>
            <a:r>
              <a:rPr lang="en-US" altLang="zh-CN" dirty="0"/>
              <a:t>Rod Cutting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Bruteforce</a:t>
            </a:r>
            <a:r>
              <a:rPr lang="en-US" altLang="zh-CN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 Dynamic Programming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302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800" dirty="0"/>
              <a:t>Step 1: Space of </a:t>
            </a:r>
            <a:r>
              <a:rPr lang="en-US" altLang="zh-CN" sz="2800" dirty="0" err="1"/>
              <a:t>Subproblems</a:t>
            </a:r>
            <a:r>
              <a:rPr lang="en-US" altLang="zh-CN" sz="2800" dirty="0"/>
              <a:t> (State)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23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685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164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198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Note that our problem is: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164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355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Note that our problem is: find V[n, W]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164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2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Note that our problem is: find V[n, W]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B050"/>
                    </a:solidFill>
                  </a:rPr>
                  <a:t>Terms</a:t>
                </a:r>
                <a:r>
                  <a:rPr lang="en-US" altLang="zh-CN" sz="2400" dirty="0"/>
                  <a:t>:</a:t>
                </a:r>
              </a:p>
              <a:p>
                <a:r>
                  <a:rPr lang="en-US" altLang="zh-CN" sz="2400" dirty="0"/>
                  <a:t>T is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solution</a:t>
                </a:r>
                <a:r>
                  <a:rPr lang="en-US" altLang="zh-CN" sz="2400" dirty="0"/>
                  <a:t> 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 T ⊆ {1,2,…,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}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64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441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Note that our problem is: find V[n, W]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B050"/>
                    </a:solidFill>
                  </a:rPr>
                  <a:t>Terms</a:t>
                </a:r>
                <a:r>
                  <a:rPr lang="en-US" altLang="zh-CN" sz="2400" dirty="0"/>
                  <a:t>:</a:t>
                </a:r>
              </a:p>
              <a:p>
                <a:r>
                  <a:rPr lang="en-US" altLang="zh-CN" sz="2400" dirty="0"/>
                  <a:t>T is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solution</a:t>
                </a:r>
                <a:r>
                  <a:rPr lang="en-US" altLang="zh-CN" sz="2400" dirty="0"/>
                  <a:t> 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 T ⊆ {1,2,…,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}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T is an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en-US" altLang="zh-CN" sz="2400" dirty="0"/>
                  <a:t>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671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Note that our problem is: find V[n, W]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B050"/>
                    </a:solidFill>
                  </a:rPr>
                  <a:t>Terms</a:t>
                </a:r>
                <a:r>
                  <a:rPr lang="en-US" altLang="zh-CN" sz="2400" dirty="0"/>
                  <a:t>:</a:t>
                </a:r>
              </a:p>
              <a:p>
                <a:r>
                  <a:rPr lang="en-US" altLang="zh-CN" sz="2400" dirty="0"/>
                  <a:t>T is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solution</a:t>
                </a:r>
                <a:r>
                  <a:rPr lang="en-US" altLang="zh-CN" sz="2400" dirty="0"/>
                  <a:t> 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 T ⊆ {1,2,…,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}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T is an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en-US" altLang="zh-CN" sz="2400" dirty="0"/>
                  <a:t>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 T is a solution and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191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7624" y="90805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1: Space of </a:t>
                </a:r>
                <a:r>
                  <a:rPr lang="en-US" altLang="zh-CN" sz="2800" dirty="0" err="1"/>
                  <a:t>Subproblems</a:t>
                </a:r>
                <a:r>
                  <a:rPr lang="en-US" altLang="zh-CN" sz="2800" dirty="0"/>
                  <a:t> (State)</a:t>
                </a:r>
                <a:endParaRPr lang="en-US" altLang="zh-CN" sz="2400" dirty="0"/>
              </a:p>
              <a:p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, define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maximum</a:t>
                </a:r>
                <a:r>
                  <a:rPr lang="en-US" altLang="zh-CN" sz="2400" dirty="0"/>
                  <a:t> (combined) value of any subset of items    </a:t>
                </a:r>
                <a:br>
                  <a:rPr lang="en-US" altLang="zh-CN" sz="2400" dirty="0"/>
                </a:br>
                <a:r>
                  <a:rPr lang="en-US" altLang="zh-CN" sz="2400" dirty="0"/>
                  <a:t>   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{1,2,…,</a:t>
                </a:r>
                <a:r>
                  <a:rPr lang="en-US" altLang="zh-CN" sz="24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} </a:t>
                </a:r>
                <a:r>
                  <a:rPr lang="en-US" altLang="zh-CN" sz="2400" dirty="0"/>
                  <a:t>of (combined) weight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w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Note that our problem is: find V[n, W]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B050"/>
                    </a:solidFill>
                  </a:rPr>
                  <a:t>Terms</a:t>
                </a:r>
                <a:r>
                  <a:rPr lang="en-US" altLang="zh-CN" sz="2400" dirty="0"/>
                  <a:t>:</a:t>
                </a:r>
              </a:p>
              <a:p>
                <a:r>
                  <a:rPr lang="en-US" altLang="zh-CN" sz="2400" dirty="0"/>
                  <a:t>T is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solution</a:t>
                </a:r>
                <a:r>
                  <a:rPr lang="en-US" altLang="zh-CN" sz="2400" dirty="0"/>
                  <a:t> 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 T ⊆ {1,2,…,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}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en-US" altLang="zh-CN" sz="2400" dirty="0"/>
              </a:p>
              <a:p>
                <a:pPr algn="l"/>
                <a:r>
                  <a:rPr lang="en-US" altLang="zh-CN" sz="2400" dirty="0"/>
                  <a:t>T is an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en-US" altLang="zh-CN" sz="2400" dirty="0"/>
                  <a:t>for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if T is a solution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</a:rPr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058" r="-1111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183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800" dirty="0"/>
              <a:t>Step 2: Relating a problem to its </a:t>
            </a:r>
            <a:r>
              <a:rPr lang="en-US" altLang="zh-CN" sz="2800" dirty="0" err="1"/>
              <a:t>subproblems</a:t>
            </a: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86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4375"/>
          </a:xfrm>
        </p:spPr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 flipH="1">
            <a:off x="2627784" y="1772816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4860032" y="1772816"/>
            <a:ext cx="340933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977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 flipH="1">
            <a:off x="2627784" y="1772816"/>
            <a:ext cx="223224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7549286" y="1772816"/>
            <a:ext cx="72008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7857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 flipH="1">
            <a:off x="2699791" y="1772816"/>
            <a:ext cx="693791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7549286" y="1772816"/>
            <a:ext cx="72008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700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903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w ≤ W.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645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w ≤ W.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Optimal structure</a:t>
                </a:r>
                <a:r>
                  <a:rPr lang="en-US" altLang="zh-CN" sz="2400" dirty="0"/>
                  <a:t>: optimal solution for problem contains optimal solutions to </a:t>
                </a:r>
                <a:r>
                  <a:rPr lang="en-US" altLang="zh-CN" sz="2400" dirty="0" err="1"/>
                  <a:t>subproblems</a:t>
                </a:r>
                <a:r>
                  <a:rPr lang="en-US" altLang="zh-CN" sz="2400" dirty="0"/>
                  <a:t>. (Indication that DP might apply)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73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  <a:p>
            <a:pPr eaLnBrk="1" hangingPunct="1"/>
            <a:r>
              <a:rPr lang="en-US" altLang="zh-CN" sz="2400" dirty="0"/>
              <a:t>Often DP is used for </a:t>
            </a:r>
            <a:r>
              <a:rPr lang="en-US" altLang="zh-CN" sz="2400" dirty="0">
                <a:solidFill>
                  <a:srgbClr val="0070C0"/>
                </a:solidFill>
              </a:rPr>
              <a:t>optimization problems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58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w ≤ W.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Optimal structure</a:t>
                </a:r>
                <a:r>
                  <a:rPr lang="en-US" altLang="zh-CN" sz="2400" dirty="0"/>
                  <a:t>: optimal solution for problem contains optimal solutions to </a:t>
                </a:r>
                <a:r>
                  <a:rPr lang="en-US" altLang="zh-CN" sz="2400" dirty="0" err="1"/>
                  <a:t>subproblems</a:t>
                </a:r>
                <a:r>
                  <a:rPr lang="en-US" altLang="zh-CN" sz="2400" dirty="0"/>
                  <a:t>. (Indication that DP might apply)</a:t>
                </a:r>
              </a:p>
              <a:p>
                <a:r>
                  <a:rPr lang="en-US" altLang="zh-CN" sz="2400" dirty="0"/>
                  <a:t>The recursion is why we chose the problem space </a:t>
                </a:r>
                <a:br>
                  <a:rPr lang="en-US" altLang="zh-CN" sz="2400" dirty="0"/>
                </a:br>
                <a:r>
                  <a:rPr lang="en-US" altLang="zh-CN" sz="2400" dirty="0"/>
                  <a:t>{V[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: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n;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W} at the first place.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25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w ≤ W.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Optimal structure</a:t>
                </a:r>
                <a:r>
                  <a:rPr lang="en-US" altLang="zh-CN" sz="2400" dirty="0"/>
                  <a:t>: optimal solution for problem contains optimal solutions to </a:t>
                </a:r>
                <a:r>
                  <a:rPr lang="en-US" altLang="zh-CN" sz="2400" dirty="0" err="1"/>
                  <a:t>subproblems</a:t>
                </a:r>
                <a:r>
                  <a:rPr lang="en-US" altLang="zh-CN" sz="2400" dirty="0"/>
                  <a:t>. (Indication that DP might apply)</a:t>
                </a:r>
              </a:p>
              <a:p>
                <a:r>
                  <a:rPr lang="en-US" altLang="zh-CN" sz="2400" dirty="0"/>
                  <a:t>The recursion is why we chose the problem space </a:t>
                </a:r>
                <a:br>
                  <a:rPr lang="en-US" altLang="zh-CN" sz="2400" dirty="0"/>
                </a:br>
                <a:r>
                  <a:rPr lang="en-US" altLang="zh-CN" sz="2400" dirty="0"/>
                  <a:t>{V[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: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n;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W} at the first place.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Boundary cases: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41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w ≤ W.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Optimal structure</a:t>
                </a:r>
                <a:r>
                  <a:rPr lang="en-US" altLang="zh-CN" sz="2400" dirty="0"/>
                  <a:t>: optimal solution for problem contains optimal solutions to </a:t>
                </a:r>
                <a:r>
                  <a:rPr lang="en-US" altLang="zh-CN" sz="2400" dirty="0" err="1"/>
                  <a:t>subproblems</a:t>
                </a:r>
                <a:r>
                  <a:rPr lang="en-US" altLang="zh-CN" sz="2400" dirty="0"/>
                  <a:t>. (Indication that DP might apply)</a:t>
                </a:r>
              </a:p>
              <a:p>
                <a:r>
                  <a:rPr lang="en-US" altLang="zh-CN" sz="2400" dirty="0"/>
                  <a:t>The recursion is why we chose the problem space </a:t>
                </a:r>
                <a:br>
                  <a:rPr lang="en-US" altLang="zh-CN" sz="2400" dirty="0"/>
                </a:br>
                <a:r>
                  <a:rPr lang="en-US" altLang="zh-CN" sz="2400" dirty="0"/>
                  <a:t>{V[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: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n;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W} at the first place.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Boundary cases: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Set</a:t>
                </a:r>
              </a:p>
              <a:p>
                <a:pPr marL="0" indent="0" algn="ctr">
                  <a:buNone/>
                </a:pPr>
                <a:r>
                  <a:rPr lang="pl-PL" altLang="zh-CN" sz="2400" dirty="0"/>
                  <a:t>V [0</a:t>
                </a:r>
                <a:r>
                  <a:rPr lang="en-US" altLang="zh-CN" sz="2400" dirty="0"/>
                  <a:t>, </a:t>
                </a:r>
                <a:r>
                  <a:rPr lang="pl-PL" altLang="zh-CN" sz="2400" dirty="0"/>
                  <a:t>w] = 0 for 0 ≤ w ≤ W , </a:t>
                </a:r>
                <a:r>
                  <a:rPr lang="en-US" altLang="zh-CN" sz="2400" dirty="0"/>
                  <a:t>	</a:t>
                </a:r>
                <a:r>
                  <a:rPr lang="pl-PL" altLang="zh-CN" sz="2400" dirty="0"/>
                  <a:t>no item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709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2: Relating a problem to its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Recursion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for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w ≤ W.</a:t>
                </a:r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Optimal structure</a:t>
                </a:r>
                <a:r>
                  <a:rPr lang="en-US" altLang="zh-CN" sz="2400" dirty="0"/>
                  <a:t>: optimal solution for problem contains optimal solutions to </a:t>
                </a:r>
                <a:r>
                  <a:rPr lang="en-US" altLang="zh-CN" sz="2400" dirty="0" err="1"/>
                  <a:t>subproblems</a:t>
                </a:r>
                <a:r>
                  <a:rPr lang="en-US" altLang="zh-CN" sz="2400" dirty="0"/>
                  <a:t>. (Indication that DP might apply)</a:t>
                </a:r>
              </a:p>
              <a:p>
                <a:r>
                  <a:rPr lang="en-US" altLang="zh-CN" sz="2400" dirty="0"/>
                  <a:t>The recursion is why we chose the problem space </a:t>
                </a:r>
                <a:br>
                  <a:rPr lang="en-US" altLang="zh-CN" sz="2400" dirty="0"/>
                </a:br>
                <a:r>
                  <a:rPr lang="en-US" altLang="zh-CN" sz="2400" dirty="0"/>
                  <a:t>{V[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 :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n;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W} at the first place.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Boundary cases: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Set</a:t>
                </a:r>
              </a:p>
              <a:p>
                <a:pPr marL="0" indent="0" algn="ctr">
                  <a:buNone/>
                </a:pPr>
                <a:r>
                  <a:rPr lang="pl-PL" altLang="zh-CN" sz="2400" dirty="0"/>
                  <a:t>V [0</a:t>
                </a:r>
                <a:r>
                  <a:rPr lang="en-US" altLang="zh-CN" sz="2400" dirty="0"/>
                  <a:t>, </a:t>
                </a:r>
                <a:r>
                  <a:rPr lang="pl-PL" altLang="zh-CN" sz="2400" dirty="0"/>
                  <a:t>w] = 0 for 0 ≤ w ≤ W , </a:t>
                </a:r>
                <a:r>
                  <a:rPr lang="en-US" altLang="zh-CN" sz="2400" dirty="0"/>
                  <a:t>	</a:t>
                </a:r>
                <a:r>
                  <a:rPr lang="pl-PL" altLang="zh-CN" sz="2400" dirty="0"/>
                  <a:t>no item</a:t>
                </a:r>
              </a:p>
              <a:p>
                <a:pPr marL="0" indent="0" algn="ctr">
                  <a:buNone/>
                </a:pPr>
                <a:r>
                  <a:rPr lang="pl-PL" altLang="zh-CN" sz="2400" dirty="0"/>
                  <a:t>V 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</a:t>
                </a:r>
                <a:r>
                  <a:rPr lang="pl-PL" altLang="zh-CN" sz="2400" dirty="0"/>
                  <a:t> w] = −∞ for w &lt; 0, </a:t>
                </a:r>
                <a:r>
                  <a:rPr lang="en-US" altLang="zh-CN" sz="2400" dirty="0"/>
                  <a:t>	  </a:t>
                </a:r>
                <a:r>
                  <a:rPr lang="pl-PL" altLang="zh-CN" sz="2400" dirty="0"/>
                  <a:t>illegal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8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3: Bottom-up computation of V [</a:t>
                </a:r>
                <a:r>
                  <a:rPr lang="en-US" altLang="zh-CN" sz="2800" dirty="0" err="1"/>
                  <a:t>i</a:t>
                </a:r>
                <a:r>
                  <a:rPr lang="en-US" altLang="zh-CN" sz="2800" dirty="0"/>
                  <a:t>, w]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Recurrence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227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3: Bottom-up computation of V [</a:t>
                </a:r>
                <a:r>
                  <a:rPr lang="en-US" altLang="zh-CN" sz="2800" dirty="0" err="1"/>
                  <a:t>i</a:t>
                </a:r>
                <a:r>
                  <a:rPr lang="en-US" altLang="zh-CN" sz="2800" dirty="0"/>
                  <a:t>, w]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Recurrence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400" dirty="0"/>
                  <a:t>We compute and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save</a:t>
                </a:r>
                <a:r>
                  <a:rPr lang="en-US" altLang="zh-CN" sz="2400" dirty="0"/>
                  <a:t> 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w](0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) in such an order that: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888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3: Bottom-up computation of V [</a:t>
                </a:r>
                <a:r>
                  <a:rPr lang="en-US" altLang="zh-CN" sz="2800" dirty="0" err="1"/>
                  <a:t>i</a:t>
                </a:r>
                <a:r>
                  <a:rPr lang="en-US" altLang="zh-CN" sz="2800" dirty="0"/>
                  <a:t>, w]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Recurrence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400" dirty="0"/>
                  <a:t>We compute and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save</a:t>
                </a:r>
                <a:r>
                  <a:rPr lang="en-US" altLang="zh-CN" sz="2400" dirty="0"/>
                  <a:t> 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w](0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) in such an order that: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When it is time to compute V [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, w], the values of V[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− 1, w] and V [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− 1, w − 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w</a:t>
                </a:r>
                <a:r>
                  <a:rPr lang="en-US" altLang="zh-CN" sz="2400" baseline="-250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] are available.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577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2800" dirty="0"/>
                  <a:t>Step 3: Bottom-up computation of V [</a:t>
                </a:r>
                <a:r>
                  <a:rPr lang="en-US" altLang="zh-CN" sz="2800" dirty="0" err="1"/>
                  <a:t>i</a:t>
                </a:r>
                <a:r>
                  <a:rPr lang="en-US" altLang="zh-CN" sz="2800" dirty="0"/>
                  <a:t>, w]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Recurrence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400" dirty="0"/>
                  <a:t>We compute and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save</a:t>
                </a:r>
                <a:r>
                  <a:rPr lang="en-US" altLang="zh-CN" sz="2400" dirty="0"/>
                  <a:t> V[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w](0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0 ≤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zh-CN" sz="2400" dirty="0"/>
                  <a:t> ≤ W ) in such an order that: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When it is time to compute V [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, w], the values of V[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− 1, w] and V [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− 1, w − 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w</a:t>
                </a:r>
                <a:r>
                  <a:rPr lang="en-US" altLang="zh-CN" sz="2400" baseline="-250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] are available.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So, we fill the following table row by row and left to right.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Developing a DP Algorithm for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47" y="3861048"/>
            <a:ext cx="6122773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44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12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641470"/>
                  </p:ext>
                </p:extLst>
              </p:nvPr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36042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36042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6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  <a:p>
            <a:pPr eaLnBrk="1" hangingPunct="1"/>
            <a:r>
              <a:rPr lang="en-US" altLang="zh-CN" sz="2400" dirty="0"/>
              <a:t>Often DP is used for </a:t>
            </a:r>
            <a:r>
              <a:rPr lang="en-US" altLang="zh-CN" sz="2400" dirty="0">
                <a:solidFill>
                  <a:srgbClr val="0070C0"/>
                </a:solidFill>
              </a:rPr>
              <a:t>optimization problems</a:t>
            </a:r>
          </a:p>
          <a:p>
            <a:pPr lvl="1" eaLnBrk="1" hangingPunct="1"/>
            <a:r>
              <a:rPr lang="en-US" altLang="zh-CN" sz="2000" dirty="0"/>
              <a:t>Problems that have many solutions, and we want to find the best one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7802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77530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77530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6952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07545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07545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标注 8"/>
          <p:cNvSpPr>
            <a:spLocks noChangeArrowheads="1"/>
          </p:cNvSpPr>
          <p:nvPr/>
        </p:nvSpPr>
        <p:spPr bwMode="auto">
          <a:xfrm>
            <a:off x="5895770" y="2878373"/>
            <a:ext cx="2934598" cy="559509"/>
          </a:xfrm>
          <a:prstGeom prst="wedgeRectCallout">
            <a:avLst>
              <a:gd name="adj1" fmla="val -56647"/>
              <a:gd name="adj2" fmla="val -43014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Intialization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60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43528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88004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88004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899592" y="2748429"/>
            <a:ext cx="3456384" cy="464547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标注 8"/>
          <p:cNvSpPr>
            <a:spLocks noChangeArrowheads="1"/>
          </p:cNvSpPr>
          <p:nvPr/>
        </p:nvSpPr>
        <p:spPr bwMode="auto">
          <a:xfrm>
            <a:off x="4540944" y="3173467"/>
            <a:ext cx="2934598" cy="559509"/>
          </a:xfrm>
          <a:prstGeom prst="wedgeRectCallout">
            <a:avLst>
              <a:gd name="adj1" fmla="val -56647"/>
              <a:gd name="adj2" fmla="val -43014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w[</a:t>
            </a:r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]&gt;w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73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98671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986716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99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 smtClean="0">
                <a:ea typeface="Gulim" pitchFamily="34" charset="-127"/>
              </a:rPr>
              <a:pPr eaLnBrk="1" hangingPunct="1"/>
              <a:t>84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819837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819837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4427984" y="27809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标注 8"/>
              <p:cNvSpPr>
                <a:spLocks noChangeArrowheads="1"/>
              </p:cNvSpPr>
              <p:nvPr/>
            </p:nvSpPr>
            <p:spPr bwMode="auto">
              <a:xfrm>
                <a:off x="3707904" y="3437547"/>
                <a:ext cx="4392488" cy="455999"/>
              </a:xfrm>
              <a:prstGeom prst="wedgeRectCallout">
                <a:avLst>
                  <a:gd name="adj1" fmla="val -23466"/>
                  <a:gd name="adj2" fmla="val -8349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−1,</m:t>
                          </m:r>
                          <m:r>
                            <a:rPr lang="en-US" altLang="zh-CN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𝒘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err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&gt;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−1,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𝒘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3437547"/>
                <a:ext cx="4392488" cy="455999"/>
              </a:xfrm>
              <a:prstGeom prst="wedgeRectCallout">
                <a:avLst>
                  <a:gd name="adj1" fmla="val -23466"/>
                  <a:gd name="adj2" fmla="val -83498"/>
                </a:avLst>
              </a:prstGeom>
              <a:blipFill>
                <a:blip r:embed="rId4"/>
                <a:stretch>
                  <a:fillRect l="-277" b="-594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899592" y="2418043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417256" y="2418043"/>
            <a:ext cx="731641" cy="362885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标注 12"/>
              <p:cNvSpPr>
                <a:spLocks noChangeArrowheads="1"/>
              </p:cNvSpPr>
              <p:nvPr/>
            </p:nvSpPr>
            <p:spPr bwMode="auto">
              <a:xfrm>
                <a:off x="3630133" y="1425598"/>
                <a:ext cx="723718" cy="423500"/>
              </a:xfrm>
              <a:prstGeom prst="wedgeRectCallout">
                <a:avLst>
                  <a:gd name="adj1" fmla="val -6386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矩形标注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0133" y="1425598"/>
                <a:ext cx="723718" cy="423500"/>
              </a:xfrm>
              <a:prstGeom prst="wedgeRectCallout">
                <a:avLst>
                  <a:gd name="adj1" fmla="val -63867"/>
                  <a:gd name="adj2" fmla="val -43014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标注 13"/>
              <p:cNvSpPr>
                <a:spLocks noChangeArrowheads="1"/>
              </p:cNvSpPr>
              <p:nvPr/>
            </p:nvSpPr>
            <p:spPr bwMode="auto">
              <a:xfrm>
                <a:off x="1665100" y="2734628"/>
                <a:ext cx="2148679" cy="423500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−1,</m:t>
                          </m:r>
                          <m:r>
                            <a:rPr lang="en-US" altLang="zh-CN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𝒘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err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矩形标注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5100" y="2734628"/>
                <a:ext cx="2148679" cy="423500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标注 15"/>
              <p:cNvSpPr>
                <a:spLocks noChangeArrowheads="1"/>
              </p:cNvSpPr>
              <p:nvPr/>
            </p:nvSpPr>
            <p:spPr bwMode="auto">
              <a:xfrm>
                <a:off x="5292078" y="2553696"/>
                <a:ext cx="1512169" cy="489491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−1,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𝒘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矩形标注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2078" y="2553696"/>
                <a:ext cx="1512169" cy="489491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blipFill>
                <a:blip r:embed="rId8"/>
                <a:stretch>
                  <a:fillRect b="-3750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229200"/>
            <a:ext cx="7447670" cy="4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95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73071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730713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9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899592" y="2418043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417256" y="2418043"/>
            <a:ext cx="731641" cy="362885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45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392131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392131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1619672" y="242088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5148064" y="242088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9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55360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55360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292187" y="2404024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5796136" y="2404025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306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18244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18244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915816" y="241328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6536629" y="241328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64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80109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80109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707904" y="241328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7254179" y="2413286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5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000" dirty="0"/>
              <a:t>They both partition a problem into smaller </a:t>
            </a:r>
            <a:r>
              <a:rPr lang="en-US" altLang="zh-CN" sz="2000" dirty="0" err="1"/>
              <a:t>subproblems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DP is preferable when the subproblems </a:t>
            </a:r>
            <a:r>
              <a:rPr lang="en-US" altLang="zh-CN" sz="2400" dirty="0">
                <a:solidFill>
                  <a:srgbClr val="0070C0"/>
                </a:solidFill>
              </a:rPr>
              <a:t>overlap</a:t>
            </a:r>
            <a:r>
              <a:rPr lang="en-US" altLang="zh-CN" sz="2400" dirty="0"/>
              <a:t>, i.e., they share common subproblems</a:t>
            </a:r>
          </a:p>
          <a:p>
            <a:pPr eaLnBrk="1" hangingPunct="1"/>
            <a:r>
              <a:rPr lang="en-US" altLang="zh-CN" sz="2400" dirty="0"/>
              <a:t>Often DP is used for </a:t>
            </a:r>
            <a:r>
              <a:rPr lang="en-US" altLang="zh-CN" sz="2400" dirty="0">
                <a:solidFill>
                  <a:srgbClr val="0070C0"/>
                </a:solidFill>
              </a:rPr>
              <a:t>optimization problems</a:t>
            </a:r>
          </a:p>
          <a:p>
            <a:pPr lvl="1" eaLnBrk="1" hangingPunct="1"/>
            <a:r>
              <a:rPr lang="en-US" altLang="zh-CN" sz="2000" dirty="0"/>
              <a:t>Problems that have many solutions, and we want to find the best one</a:t>
            </a:r>
          </a:p>
          <a:p>
            <a:pPr eaLnBrk="1" hangingPunct="1"/>
            <a:r>
              <a:rPr lang="en-US" altLang="zh-CN" sz="2400" dirty="0"/>
              <a:t>Main idea of DP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4949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22424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224248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/>
          <p:cNvSpPr/>
          <p:nvPr/>
        </p:nvSpPr>
        <p:spPr bwMode="auto">
          <a:xfrm>
            <a:off x="2771800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427984" y="2423103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8098727" y="241384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0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101478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1014785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2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64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64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707903" y="276558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971600" y="27691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969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82370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382370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535163" y="27809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524000" y="278092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65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609875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6098759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177184" y="278616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2255641" y="2786160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80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37748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37748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588224" y="279525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707904" y="279525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145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78299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78299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254179" y="2798801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427984" y="27996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09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8496912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3923928" y="119670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999528" y="279525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220072" y="2765589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4807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556513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5565137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516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73168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An Example of the Bottom-up Computation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401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48704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483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48336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487044"/>
                  </p:ext>
                </p:extLst>
              </p:nvPr>
            </p:nvGraphicFramePr>
            <p:xfrm>
              <a:off x="251520" y="2060848"/>
              <a:ext cx="8578848" cy="21945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714904">
                      <a:extLst>
                        <a:ext uri="{9D8B030D-6E8A-4147-A177-3AD203B41FA5}">
                          <a16:colId xmlns:a16="http://schemas.microsoft.com/office/drawing/2014/main" val="180605790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229112976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5707469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440068382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731944433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08697950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43658009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61975244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862195589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104123454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3029969067"/>
                        </a:ext>
                      </a:extLst>
                    </a:gridCol>
                    <a:gridCol w="714904">
                      <a:extLst>
                        <a:ext uri="{9D8B030D-6E8A-4147-A177-3AD203B41FA5}">
                          <a16:colId xmlns:a16="http://schemas.microsoft.com/office/drawing/2014/main" val="29516957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8333" r="-110512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6609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8333" r="-1105128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8779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4918" r="-110512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87707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1105128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77805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110512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97713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3828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圆角矩形 7"/>
          <p:cNvSpPr/>
          <p:nvPr/>
        </p:nvSpPr>
        <p:spPr bwMode="auto">
          <a:xfrm>
            <a:off x="5110375" y="1159632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128133" y="3158128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899592" y="3158127"/>
            <a:ext cx="731641" cy="39253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标注 10"/>
              <p:cNvSpPr>
                <a:spLocks noChangeArrowheads="1"/>
              </p:cNvSpPr>
              <p:nvPr/>
            </p:nvSpPr>
            <p:spPr bwMode="auto">
              <a:xfrm>
                <a:off x="4581895" y="3839089"/>
                <a:ext cx="4248473" cy="423500"/>
              </a:xfrm>
              <a:prstGeom prst="wedgeRectCallout">
                <a:avLst>
                  <a:gd name="adj1" fmla="val -23850"/>
                  <a:gd name="adj2" fmla="val -96479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−1,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err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𝒊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𝒋</m:t>
                      </m:r>
                      <m:r>
                        <a:rPr lang="en-US" altLang="zh-CN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1895" y="3839089"/>
                <a:ext cx="4248473" cy="423500"/>
              </a:xfrm>
              <a:prstGeom prst="wedgeRectCallout">
                <a:avLst>
                  <a:gd name="adj1" fmla="val -23850"/>
                  <a:gd name="adj2" fmla="val -96479"/>
                </a:avLst>
              </a:prstGeom>
              <a:blipFill>
                <a:blip r:embed="rId5"/>
                <a:stretch>
                  <a:fillRect b="-8824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884368" y="1487567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W=10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551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77542</TotalTime>
  <Words>19835</Words>
  <Application>Microsoft Office PowerPoint</Application>
  <PresentationFormat>全屏显示(4:3)</PresentationFormat>
  <Paragraphs>11309</Paragraphs>
  <Slides>276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276</vt:i4>
      </vt:variant>
    </vt:vector>
  </HeadingPairs>
  <TitlesOfParts>
    <vt:vector size="286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Wingdings</vt:lpstr>
      <vt:lpstr>UCLA</vt:lpstr>
      <vt:lpstr>自定义设计方案</vt:lpstr>
      <vt:lpstr>PowerPoint 演示文稿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 to Part II</vt:lpstr>
      <vt:lpstr>Introduction to Part II</vt:lpstr>
      <vt:lpstr>Outline</vt:lpstr>
      <vt:lpstr>0-1 Knapsack Problem (Informal Description)</vt:lpstr>
      <vt:lpstr>0-1 Knapsack Problem (Informal Description)</vt:lpstr>
      <vt:lpstr>0-1 Knapsack Problem (Informal Description)</vt:lpstr>
      <vt:lpstr>0-1 Knapsack Problem (Informal Description)</vt:lpstr>
      <vt:lpstr>0-1 Knapsack Problem (Informal Description)</vt:lpstr>
      <vt:lpstr>0-1 Knapsack Problem (Informal Description)</vt:lpstr>
      <vt:lpstr>0-1 Knapsack Problem (Informal Description)</vt:lpstr>
      <vt:lpstr>0-1 Knapsack Problem (Informal Description)</vt:lpstr>
      <vt:lpstr>0-1 Knapsack Problem (Informal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0-1 Knapsack Problem (Formal Description)</vt:lpstr>
      <vt:lpstr>Outline</vt:lpstr>
      <vt:lpstr>Simple Recursion</vt:lpstr>
      <vt:lpstr>Simple Recursion</vt:lpstr>
      <vt:lpstr>Simple Recursion</vt:lpstr>
      <vt:lpstr>Simple Recursion</vt:lpstr>
      <vt:lpstr>Simple Recursion</vt:lpstr>
      <vt:lpstr>Simple Recursion</vt:lpstr>
      <vt:lpstr>Simple Recursion</vt:lpstr>
      <vt:lpstr>Simple Recursion</vt:lpstr>
      <vt:lpstr>Simple Recursion</vt:lpstr>
      <vt:lpstr>Simple Recursion: How bad can it be?</vt:lpstr>
      <vt:lpstr>Simple Recursion: How bad can it be?</vt:lpstr>
      <vt:lpstr>Simple Recursion: How bad can it be?</vt:lpstr>
      <vt:lpstr>Simple Recursion: How bad can it be?</vt:lpstr>
      <vt:lpstr>Simple Recursion: How bad can it be?</vt:lpstr>
      <vt:lpstr>Simple Recursion: How bad can it be?</vt:lpstr>
      <vt:lpstr>Simple Recursion: How bad can it be?</vt:lpstr>
      <vt:lpstr>Simple Recursion: How bad can it be?</vt:lpstr>
      <vt:lpstr>Outline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Developing a DP Algorithm for Knapsack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An Example of the Bottom-up Computation</vt:lpstr>
      <vt:lpstr>The Dynamic Programming Algorithm</vt:lpstr>
      <vt:lpstr>The Dynamic Programming Algorithm</vt:lpstr>
      <vt:lpstr>The Dynamic Programming Algorithm</vt:lpstr>
      <vt:lpstr>The Dynamic Programming Algorithm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Solution…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Constructing the Optimal Solution</vt:lpstr>
      <vt:lpstr>The Complete Algorithm for the Knapsack Problem</vt:lpstr>
      <vt:lpstr>The Complete Algorithm for the Knapsack Problem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Outline</vt:lpstr>
      <vt:lpstr>Dynamic Programming vs. Simple Recursion</vt:lpstr>
      <vt:lpstr>Dynamic Programming vs. Simple Recursion</vt:lpstr>
      <vt:lpstr>Dynamic Programming vs. Simple Recursion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Summary of DP</vt:lpstr>
      <vt:lpstr>Outline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Outline</vt:lpstr>
      <vt:lpstr>Optimal Solution</vt:lpstr>
      <vt:lpstr>Optimal Solution</vt:lpstr>
      <vt:lpstr>Optimal Solution</vt:lpstr>
      <vt:lpstr>Optimal Solution</vt:lpstr>
      <vt:lpstr>Optimal Solution</vt:lpstr>
      <vt:lpstr>Optimal Solution</vt:lpstr>
      <vt:lpstr>Optimal Solution</vt:lpstr>
      <vt:lpstr>Recursive Top-down Implementation</vt:lpstr>
      <vt:lpstr>Recursive Top-down Implementation</vt:lpstr>
      <vt:lpstr>Recursive Top-down Implementation</vt:lpstr>
      <vt:lpstr>Recursive Top-down Implementation</vt:lpstr>
      <vt:lpstr>Recursive Top-down Implementation</vt:lpstr>
      <vt:lpstr>Explanation of Exponential Cost</vt:lpstr>
      <vt:lpstr>Outline</vt:lpstr>
      <vt:lpstr>Concept of DP</vt:lpstr>
      <vt:lpstr>DP Bottom-up Implementation</vt:lpstr>
      <vt:lpstr>DP Bottom-up Implementation</vt:lpstr>
      <vt:lpstr>DP Bottom-up Implementation</vt:lpstr>
      <vt:lpstr>DP Bottom-up Implementation</vt:lpstr>
      <vt:lpstr>Extended Implementation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3970</cp:revision>
  <cp:lastPrinted>2014-10-07T03:42:34Z</cp:lastPrinted>
  <dcterms:created xsi:type="dcterms:W3CDTF">2010-05-27T13:38:31Z</dcterms:created>
  <dcterms:modified xsi:type="dcterms:W3CDTF">2019-10-10T19:04:06Z</dcterms:modified>
</cp:coreProperties>
</file>